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68" r:id="rId2"/>
    <p:sldId id="259" r:id="rId3"/>
    <p:sldId id="261" r:id="rId4"/>
    <p:sldId id="257" r:id="rId5"/>
    <p:sldId id="263" r:id="rId6"/>
    <p:sldId id="269" r:id="rId7"/>
    <p:sldId id="258" r:id="rId8"/>
    <p:sldId id="260" r:id="rId9"/>
    <p:sldId id="264" r:id="rId10"/>
    <p:sldId id="262" r:id="rId11"/>
    <p:sldId id="265" r:id="rId12"/>
    <p:sldId id="266"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nu Pilli" initials="BP" lastIdx="1" clrIdx="0">
    <p:extLst>
      <p:ext uri="{19B8F6BF-5375-455C-9EA6-DF929625EA0E}">
        <p15:presenceInfo xmlns:p15="http://schemas.microsoft.com/office/powerpoint/2012/main" userId="6d0d9c3bb3dc1d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6518"/>
    <a:srgbClr val="F68630"/>
    <a:srgbClr val="A9D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2"/>
    <p:restoredTop sz="84839"/>
  </p:normalViewPr>
  <p:slideViewPr>
    <p:cSldViewPr snapToGrid="0" snapToObjects="1">
      <p:cViewPr varScale="1">
        <p:scale>
          <a:sx n="85" d="100"/>
          <a:sy n="85" d="100"/>
        </p:scale>
        <p:origin x="1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85E667-EF2B-A04B-90CE-815529680D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4909A2-9316-5D42-A59C-DA8173364D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F7EE72-7495-774C-A736-103D50AB014D}" type="datetimeFigureOut">
              <a:rPr lang="en-US" smtClean="0"/>
              <a:t>8/13/21</a:t>
            </a:fld>
            <a:endParaRPr lang="en-US"/>
          </a:p>
        </p:txBody>
      </p:sp>
      <p:sp>
        <p:nvSpPr>
          <p:cNvPr id="4" name="Footer Placeholder 3">
            <a:extLst>
              <a:ext uri="{FF2B5EF4-FFF2-40B4-BE49-F238E27FC236}">
                <a16:creationId xmlns:a16="http://schemas.microsoft.com/office/drawing/2014/main" id="{65B9EB0B-452B-9747-B82F-BA5B02378D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B22F5-A766-6D45-B6CC-782345B8C1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BC1719-E80C-714E-917D-7AF65F3BB998}" type="slidenum">
              <a:rPr lang="en-US" smtClean="0"/>
              <a:t>‹#›</a:t>
            </a:fld>
            <a:endParaRPr lang="en-US"/>
          </a:p>
        </p:txBody>
      </p:sp>
    </p:spTree>
    <p:extLst>
      <p:ext uri="{BB962C8B-B14F-4D97-AF65-F5344CB8AC3E}">
        <p14:creationId xmlns:p14="http://schemas.microsoft.com/office/powerpoint/2010/main" val="10349089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25DC8-1EFF-1448-8B9F-2D808BE8990B}" type="datetimeFigureOut">
              <a:rPr lang="en-US" smtClean="0"/>
              <a:t>8/13/21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4CE0C-BD9E-EA41-9589-79F3BA48345D}" type="slidenum">
              <a:rPr lang="en-US" smtClean="0"/>
              <a:t>‹#›</a:t>
            </a:fld>
            <a:endParaRPr lang="en-US"/>
          </a:p>
        </p:txBody>
      </p:sp>
    </p:spTree>
    <p:extLst>
      <p:ext uri="{BB962C8B-B14F-4D97-AF65-F5344CB8AC3E}">
        <p14:creationId xmlns:p14="http://schemas.microsoft.com/office/powerpoint/2010/main" val="35514343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6711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119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https://cdn.pixabay.com/photo/2013/07/13/14/00/bag-16x1932_960_720.png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https://openclipart.org/image/2400px/svg_to_png/180741/old-tin-can.png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https://openclipart.org/image/800px/svg_to_png/23857/Anonymous-Butter.png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http://www.pngall.com/wp-content/uploads/2/Salt-PNG-Pic.png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https://cdn.pixabay.com/photo/2014/03/24/17/21/water-295492_640.png</a:t>
            </a:r>
          </a:p>
          <a:p>
            <a:endParaRPr lang="en-US" dirty="0"/>
          </a:p>
          <a:p>
            <a:endParaRPr lang="en-US" dirty="0"/>
          </a:p>
        </p:txBody>
      </p:sp>
    </p:spTree>
    <p:extLst>
      <p:ext uri="{BB962C8B-B14F-4D97-AF65-F5344CB8AC3E}">
        <p14:creationId xmlns:p14="http://schemas.microsoft.com/office/powerpoint/2010/main" val="83552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Photo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https://cdn.pixabay.com/photo/2017/02/22/02/27/map-2088308_960_720.png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https://cdn.pixabay.com/photo/2017/02/01/00/28/pirate-ship-2028574_960_720.png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https://upload.wikimedia.org/wikipedia/commons/thumb/9/92/Flag_map_of_Scotland.svg/1200px-Flag_map_of_Scotland.svg.png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50"/>
              </a:solidFill>
            </a:endParaRPr>
          </a:p>
          <a:p>
            <a:endParaRPr lang="en-CA" dirty="0"/>
          </a:p>
        </p:txBody>
      </p:sp>
    </p:spTree>
    <p:extLst>
      <p:ext uri="{BB962C8B-B14F-4D97-AF65-F5344CB8AC3E}">
        <p14:creationId xmlns:p14="http://schemas.microsoft.com/office/powerpoint/2010/main" val="332277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37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411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055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Photo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https://cdn.pixabay.com/photo/2013/07/13/11/43/frying-158521_640.png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https://upload.wikimedia.org/wikipedia/commons/thumb/4/4a/Oven_and_range.svg/1024px-Oven_and_range.svg.png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https://cdn.pixabay.com/photo/2014/03/24/17/07/campfire-295095_960_720.png</a:t>
            </a:r>
          </a:p>
          <a:p>
            <a:endParaRPr lang="en-CA" dirty="0"/>
          </a:p>
        </p:txBody>
      </p:sp>
    </p:spTree>
    <p:extLst>
      <p:ext uri="{BB962C8B-B14F-4D97-AF65-F5344CB8AC3E}">
        <p14:creationId xmlns:p14="http://schemas.microsoft.com/office/powerpoint/2010/main" val="248877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46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Photo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http://pngimg.com/uploads/wheat/wheat_PNG65.png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latin typeface="Goudy Old Style" panose="02020502050305020303" pitchFamily="18" charset="77"/>
              </a:rPr>
              <a:t>http://pngimg.com/uploads/blueberries/blueberries_PNG18.png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https://openclipart.org/image/800px/svg_to_png/23857/Anonymous-Butter.png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http://pngimg.com/uploads/jam/jam_PNG94.png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http://pngimg.com/uploads/dates/dates_PNG11050.png</a:t>
            </a:r>
          </a:p>
          <a:p>
            <a:endParaRPr lang="en-CA" dirty="0"/>
          </a:p>
        </p:txBody>
      </p:sp>
    </p:spTree>
    <p:extLst>
      <p:ext uri="{BB962C8B-B14F-4D97-AF65-F5344CB8AC3E}">
        <p14:creationId xmlns:p14="http://schemas.microsoft.com/office/powerpoint/2010/main" val="263777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D593-580C-F745-88C9-FE218400C0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D4428C-4346-B145-8211-C17F28CBB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904F0C-7D88-9249-80B0-CC1DC6CF8C20}"/>
              </a:ext>
            </a:extLst>
          </p:cNvPr>
          <p:cNvSpPr>
            <a:spLocks noGrp="1"/>
          </p:cNvSpPr>
          <p:nvPr>
            <p:ph type="dt" sz="half" idx="10"/>
          </p:nvPr>
        </p:nvSpPr>
        <p:spPr/>
        <p:txBody>
          <a:bodyPr/>
          <a:lstStyle/>
          <a:p>
            <a:fld id="{A791186B-4C71-2140-A9A3-AC9572DEFF20}" type="datetime1">
              <a:rPr lang="en-CA" smtClean="0"/>
              <a:t>2021-08-13</a:t>
            </a:fld>
            <a:endParaRPr lang="en-US"/>
          </a:p>
        </p:txBody>
      </p:sp>
      <p:sp>
        <p:nvSpPr>
          <p:cNvPr id="5" name="Footer Placeholder 4">
            <a:extLst>
              <a:ext uri="{FF2B5EF4-FFF2-40B4-BE49-F238E27FC236}">
                <a16:creationId xmlns:a16="http://schemas.microsoft.com/office/drawing/2014/main" id="{4FF13EDE-63CB-CC40-878D-783F14D5F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FE9A3-FCBD-A54E-8D6E-FFA5856C0385}"/>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289742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7D38-4CA3-AA43-BD4F-8A420E040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289871-3B4B-1041-BC68-B1463CA2F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707EA-025B-ED41-AFF7-856B346EBB62}"/>
              </a:ext>
            </a:extLst>
          </p:cNvPr>
          <p:cNvSpPr>
            <a:spLocks noGrp="1"/>
          </p:cNvSpPr>
          <p:nvPr>
            <p:ph type="dt" sz="half" idx="10"/>
          </p:nvPr>
        </p:nvSpPr>
        <p:spPr/>
        <p:txBody>
          <a:bodyPr/>
          <a:lstStyle/>
          <a:p>
            <a:fld id="{7F8F06EE-AF52-9E47-9D79-5290A0439082}" type="datetime1">
              <a:rPr lang="en-CA" smtClean="0"/>
              <a:t>2021-08-13</a:t>
            </a:fld>
            <a:endParaRPr lang="en-US"/>
          </a:p>
        </p:txBody>
      </p:sp>
      <p:sp>
        <p:nvSpPr>
          <p:cNvPr id="5" name="Footer Placeholder 4">
            <a:extLst>
              <a:ext uri="{FF2B5EF4-FFF2-40B4-BE49-F238E27FC236}">
                <a16:creationId xmlns:a16="http://schemas.microsoft.com/office/drawing/2014/main" id="{8DEC77BF-2D37-8343-9B00-A49FF7473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7F3C3-BE66-C246-AFB7-57187582EBC0}"/>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37489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48014-2FB1-2244-8A25-92624878B8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BC9479-8DE7-AB4D-9FE2-A55B0FE1B9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9E7CB-36B1-614E-9908-6BD0A2E32036}"/>
              </a:ext>
            </a:extLst>
          </p:cNvPr>
          <p:cNvSpPr>
            <a:spLocks noGrp="1"/>
          </p:cNvSpPr>
          <p:nvPr>
            <p:ph type="dt" sz="half" idx="10"/>
          </p:nvPr>
        </p:nvSpPr>
        <p:spPr/>
        <p:txBody>
          <a:bodyPr/>
          <a:lstStyle/>
          <a:p>
            <a:fld id="{9A4E3F2C-8338-C745-AE12-063960231FD1}" type="datetime1">
              <a:rPr lang="en-CA" smtClean="0"/>
              <a:t>2021-08-13</a:t>
            </a:fld>
            <a:endParaRPr lang="en-US"/>
          </a:p>
        </p:txBody>
      </p:sp>
      <p:sp>
        <p:nvSpPr>
          <p:cNvPr id="5" name="Footer Placeholder 4">
            <a:extLst>
              <a:ext uri="{FF2B5EF4-FFF2-40B4-BE49-F238E27FC236}">
                <a16:creationId xmlns:a16="http://schemas.microsoft.com/office/drawing/2014/main" id="{17817E33-AA5A-8D48-9420-2F74DC724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15696-8318-604D-98A6-31CE5DF0D6D8}"/>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103289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D536-A911-554A-9C41-EBC4BEC1C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F8AFB-9B22-BB49-BD39-FB363F2888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2D716-5912-514E-96A0-FC94EEF4DAAC}"/>
              </a:ext>
            </a:extLst>
          </p:cNvPr>
          <p:cNvSpPr>
            <a:spLocks noGrp="1"/>
          </p:cNvSpPr>
          <p:nvPr>
            <p:ph type="dt" sz="half" idx="10"/>
          </p:nvPr>
        </p:nvSpPr>
        <p:spPr/>
        <p:txBody>
          <a:bodyPr/>
          <a:lstStyle/>
          <a:p>
            <a:fld id="{0E273ADF-3F08-E74C-BAF6-11FD92D33356}" type="datetime1">
              <a:rPr lang="en-CA" smtClean="0"/>
              <a:t>2021-08-13</a:t>
            </a:fld>
            <a:endParaRPr lang="en-US"/>
          </a:p>
        </p:txBody>
      </p:sp>
      <p:sp>
        <p:nvSpPr>
          <p:cNvPr id="5" name="Footer Placeholder 4">
            <a:extLst>
              <a:ext uri="{FF2B5EF4-FFF2-40B4-BE49-F238E27FC236}">
                <a16:creationId xmlns:a16="http://schemas.microsoft.com/office/drawing/2014/main" id="{3DCF4FA5-618D-BA46-92F9-B87074E5B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52846-65AD-8F4A-AB19-33A26E71D002}"/>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224290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1129-AB7A-794D-A642-7957BE90F6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05C59C-5CBC-B949-B14F-43101AF92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1FF05-3941-8543-A1C1-E8A595D15243}"/>
              </a:ext>
            </a:extLst>
          </p:cNvPr>
          <p:cNvSpPr>
            <a:spLocks noGrp="1"/>
          </p:cNvSpPr>
          <p:nvPr>
            <p:ph type="dt" sz="half" idx="10"/>
          </p:nvPr>
        </p:nvSpPr>
        <p:spPr/>
        <p:txBody>
          <a:bodyPr/>
          <a:lstStyle/>
          <a:p>
            <a:fld id="{37DFC890-54B7-364E-9A08-1A388FAB8923}" type="datetime1">
              <a:rPr lang="en-CA" smtClean="0"/>
              <a:t>2021-08-13</a:t>
            </a:fld>
            <a:endParaRPr lang="en-US"/>
          </a:p>
        </p:txBody>
      </p:sp>
      <p:sp>
        <p:nvSpPr>
          <p:cNvPr id="5" name="Footer Placeholder 4">
            <a:extLst>
              <a:ext uri="{FF2B5EF4-FFF2-40B4-BE49-F238E27FC236}">
                <a16:creationId xmlns:a16="http://schemas.microsoft.com/office/drawing/2014/main" id="{5138B8D4-D2A8-4543-82C7-C07120836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A582B-3691-6348-B1BF-02246A79BA6A}"/>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229655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C716-8886-F045-8E3D-63B9D48431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48F93-BF59-E949-AE29-F150553496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EF90F-73F1-6C4B-89EA-2FE49A930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AC7C6D-3B0C-7247-9CCD-B203FFAC77BC}"/>
              </a:ext>
            </a:extLst>
          </p:cNvPr>
          <p:cNvSpPr>
            <a:spLocks noGrp="1"/>
          </p:cNvSpPr>
          <p:nvPr>
            <p:ph type="dt" sz="half" idx="10"/>
          </p:nvPr>
        </p:nvSpPr>
        <p:spPr/>
        <p:txBody>
          <a:bodyPr/>
          <a:lstStyle/>
          <a:p>
            <a:fld id="{F6FC0CC8-C09B-EB49-A94C-8D6CE74AD4B6}" type="datetime1">
              <a:rPr lang="en-CA" smtClean="0"/>
              <a:t>2021-08-13</a:t>
            </a:fld>
            <a:endParaRPr lang="en-US"/>
          </a:p>
        </p:txBody>
      </p:sp>
      <p:sp>
        <p:nvSpPr>
          <p:cNvPr id="6" name="Footer Placeholder 5">
            <a:extLst>
              <a:ext uri="{FF2B5EF4-FFF2-40B4-BE49-F238E27FC236}">
                <a16:creationId xmlns:a16="http://schemas.microsoft.com/office/drawing/2014/main" id="{25F22F02-CE5F-0E4C-8F4B-EF2770417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D2126-75A4-0E48-8978-CBE2D5338BB1}"/>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264699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416D-F59B-9243-858F-517C08D894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3AF7C7-0B95-B647-9EC3-A0A423870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5B5733-5FCF-EB4B-95ED-8AAE1DCAA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975A20-C25D-AF44-9A31-26B7F854B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5C337-1D89-F849-B9C9-9CCDADE4F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0732BC-E6D5-CC4B-8C1E-2FAE10DFFA7E}"/>
              </a:ext>
            </a:extLst>
          </p:cNvPr>
          <p:cNvSpPr>
            <a:spLocks noGrp="1"/>
          </p:cNvSpPr>
          <p:nvPr>
            <p:ph type="dt" sz="half" idx="10"/>
          </p:nvPr>
        </p:nvSpPr>
        <p:spPr/>
        <p:txBody>
          <a:bodyPr/>
          <a:lstStyle/>
          <a:p>
            <a:fld id="{85198AEC-FD88-F54E-A39C-E2BA126BD59F}" type="datetime1">
              <a:rPr lang="en-CA" smtClean="0"/>
              <a:t>2021-08-13</a:t>
            </a:fld>
            <a:endParaRPr lang="en-US"/>
          </a:p>
        </p:txBody>
      </p:sp>
      <p:sp>
        <p:nvSpPr>
          <p:cNvPr id="8" name="Footer Placeholder 7">
            <a:extLst>
              <a:ext uri="{FF2B5EF4-FFF2-40B4-BE49-F238E27FC236}">
                <a16:creationId xmlns:a16="http://schemas.microsoft.com/office/drawing/2014/main" id="{99CAA3CF-955B-EB46-8699-10FDC0096A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13FC3D-9B48-044C-B407-EC22A93BAE33}"/>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152750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345E-B661-494C-BD90-3433833C2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6685A2-0F30-D14C-A573-FBFD9793FE1B}"/>
              </a:ext>
            </a:extLst>
          </p:cNvPr>
          <p:cNvSpPr>
            <a:spLocks noGrp="1"/>
          </p:cNvSpPr>
          <p:nvPr>
            <p:ph type="dt" sz="half" idx="10"/>
          </p:nvPr>
        </p:nvSpPr>
        <p:spPr/>
        <p:txBody>
          <a:bodyPr/>
          <a:lstStyle/>
          <a:p>
            <a:fld id="{0EF24BA3-3143-044E-9DB1-36F814078044}" type="datetime1">
              <a:rPr lang="en-CA" smtClean="0"/>
              <a:t>2021-08-13</a:t>
            </a:fld>
            <a:endParaRPr lang="en-US"/>
          </a:p>
        </p:txBody>
      </p:sp>
      <p:sp>
        <p:nvSpPr>
          <p:cNvPr id="4" name="Footer Placeholder 3">
            <a:extLst>
              <a:ext uri="{FF2B5EF4-FFF2-40B4-BE49-F238E27FC236}">
                <a16:creationId xmlns:a16="http://schemas.microsoft.com/office/drawing/2014/main" id="{11D7FAAC-CD3F-EA43-A4FB-0EF9FEB70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C8FA94-6215-374D-A071-DB4BD5118D37}"/>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113496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99EB1-8B72-EB47-B849-E14A6FD496CE}"/>
              </a:ext>
            </a:extLst>
          </p:cNvPr>
          <p:cNvSpPr>
            <a:spLocks noGrp="1"/>
          </p:cNvSpPr>
          <p:nvPr>
            <p:ph type="dt" sz="half" idx="10"/>
          </p:nvPr>
        </p:nvSpPr>
        <p:spPr/>
        <p:txBody>
          <a:bodyPr/>
          <a:lstStyle/>
          <a:p>
            <a:fld id="{41CA3EDE-A5DC-9F46-9F40-4245BF6CF5E1}" type="datetime1">
              <a:rPr lang="en-CA" smtClean="0"/>
              <a:t>2021-08-13</a:t>
            </a:fld>
            <a:endParaRPr lang="en-US"/>
          </a:p>
        </p:txBody>
      </p:sp>
      <p:sp>
        <p:nvSpPr>
          <p:cNvPr id="3" name="Footer Placeholder 2">
            <a:extLst>
              <a:ext uri="{FF2B5EF4-FFF2-40B4-BE49-F238E27FC236}">
                <a16:creationId xmlns:a16="http://schemas.microsoft.com/office/drawing/2014/main" id="{70ABDAAC-50D4-294C-93DF-1E9C8DBBB7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8C3012-A45B-954E-8B44-F168A1DED21F}"/>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428034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C8F6-31E7-584F-8CD2-DE88E0E5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B9024B-5D30-BE43-8B73-94A312634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9D25BC-C5CE-3343-A3BD-5236BE1D9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8D07A-9D48-A349-A0D1-FB9C27860B53}"/>
              </a:ext>
            </a:extLst>
          </p:cNvPr>
          <p:cNvSpPr>
            <a:spLocks noGrp="1"/>
          </p:cNvSpPr>
          <p:nvPr>
            <p:ph type="dt" sz="half" idx="10"/>
          </p:nvPr>
        </p:nvSpPr>
        <p:spPr/>
        <p:txBody>
          <a:bodyPr/>
          <a:lstStyle/>
          <a:p>
            <a:fld id="{BAB354F7-70D5-6B40-974B-A2B122A7E05C}" type="datetime1">
              <a:rPr lang="en-CA" smtClean="0"/>
              <a:t>2021-08-13</a:t>
            </a:fld>
            <a:endParaRPr lang="en-US"/>
          </a:p>
        </p:txBody>
      </p:sp>
      <p:sp>
        <p:nvSpPr>
          <p:cNvPr id="6" name="Footer Placeholder 5">
            <a:extLst>
              <a:ext uri="{FF2B5EF4-FFF2-40B4-BE49-F238E27FC236}">
                <a16:creationId xmlns:a16="http://schemas.microsoft.com/office/drawing/2014/main" id="{B472655F-6981-6640-A981-B1DB27F1E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10464-6114-364B-9653-5A8EADD7ADAF}"/>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291710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9201-727C-F541-A9F0-482E32104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160823-21EB-BF40-A7D1-075657F89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58BEA9-997E-9449-A4F2-4E5F8FD40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1B3A-78DE-1D49-9B02-4FBC55BF8D3E}"/>
              </a:ext>
            </a:extLst>
          </p:cNvPr>
          <p:cNvSpPr>
            <a:spLocks noGrp="1"/>
          </p:cNvSpPr>
          <p:nvPr>
            <p:ph type="dt" sz="half" idx="10"/>
          </p:nvPr>
        </p:nvSpPr>
        <p:spPr/>
        <p:txBody>
          <a:bodyPr/>
          <a:lstStyle/>
          <a:p>
            <a:fld id="{EB69B0CE-E16B-CC4B-9F78-B4D22251B9DE}" type="datetime1">
              <a:rPr lang="en-CA" smtClean="0"/>
              <a:t>2021-08-13</a:t>
            </a:fld>
            <a:endParaRPr lang="en-US"/>
          </a:p>
        </p:txBody>
      </p:sp>
      <p:sp>
        <p:nvSpPr>
          <p:cNvPr id="6" name="Footer Placeholder 5">
            <a:extLst>
              <a:ext uri="{FF2B5EF4-FFF2-40B4-BE49-F238E27FC236}">
                <a16:creationId xmlns:a16="http://schemas.microsoft.com/office/drawing/2014/main" id="{A98170DA-1B9A-2241-85B7-733CE36F4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66AE4-868E-E64B-8857-2F8CE18BC500}"/>
              </a:ext>
            </a:extLst>
          </p:cNvPr>
          <p:cNvSpPr>
            <a:spLocks noGrp="1"/>
          </p:cNvSpPr>
          <p:nvPr>
            <p:ph type="sldNum" sz="quarter" idx="12"/>
          </p:nvPr>
        </p:nvSpPr>
        <p:spPr/>
        <p:txBody>
          <a:bodyPr/>
          <a:lstStyle/>
          <a:p>
            <a:fld id="{A3F24D94-418A-494F-91DC-B1C2D2F6F76D}" type="slidenum">
              <a:rPr lang="en-US" smtClean="0"/>
              <a:t>‹#›</a:t>
            </a:fld>
            <a:endParaRPr lang="en-US"/>
          </a:p>
        </p:txBody>
      </p:sp>
    </p:spTree>
    <p:extLst>
      <p:ext uri="{BB962C8B-B14F-4D97-AF65-F5344CB8AC3E}">
        <p14:creationId xmlns:p14="http://schemas.microsoft.com/office/powerpoint/2010/main" val="304790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34C15-AC19-CE44-A8D7-2A169F531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5F4E6C-AF36-1F44-9160-E9EE2F1D75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9940A-1BCE-A840-97F2-29E94B35E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ABA38-328C-864F-9DD3-9AF00845C49E}" type="datetime1">
              <a:rPr lang="en-CA" smtClean="0"/>
              <a:t>2021-08-13</a:t>
            </a:fld>
            <a:endParaRPr lang="en-US"/>
          </a:p>
        </p:txBody>
      </p:sp>
      <p:sp>
        <p:nvSpPr>
          <p:cNvPr id="5" name="Footer Placeholder 4">
            <a:extLst>
              <a:ext uri="{FF2B5EF4-FFF2-40B4-BE49-F238E27FC236}">
                <a16:creationId xmlns:a16="http://schemas.microsoft.com/office/drawing/2014/main" id="{7A1B7789-67D8-F440-990F-8FE77B77CA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D27100-5F12-CB40-9974-B7146ED84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24D94-418A-494F-91DC-B1C2D2F6F76D}" type="slidenum">
              <a:rPr lang="en-US" smtClean="0"/>
              <a:t>‹#›</a:t>
            </a:fld>
            <a:endParaRPr lang="en-US"/>
          </a:p>
        </p:txBody>
      </p:sp>
    </p:spTree>
    <p:extLst>
      <p:ext uri="{BB962C8B-B14F-4D97-AF65-F5344CB8AC3E}">
        <p14:creationId xmlns:p14="http://schemas.microsoft.com/office/powerpoint/2010/main" val="2318501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hyperlink" Target="http://pngimg.com/download/11050" TargetMode="External"/><Relationship Id="rId13" Type="http://schemas.openxmlformats.org/officeDocument/2006/relationships/image" Target="../media/image8.jpe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hyperlink" Target="http://openclipart.org/detail/23857/butter-by-anonymous-2385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pngimg.com/download/26690" TargetMode="Externa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hyperlink" Target="http://pngimg.com/download/79663" TargetMode="External"/><Relationship Id="rId4" Type="http://schemas.openxmlformats.org/officeDocument/2006/relationships/hyperlink" Target="http://pngimg.com/download/36384" TargetMode="Externa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dn.pixabay.com/photo/2017/02/01/00/28/pirate-ship-2028574_960_720.png" TargetMode="External"/><Relationship Id="rId13" Type="http://schemas.openxmlformats.org/officeDocument/2006/relationships/hyperlink" Target="http://pngimg.com/uploads/wheat/wheat_PNG65.png" TargetMode="External"/><Relationship Id="rId3" Type="http://schemas.openxmlformats.org/officeDocument/2006/relationships/hyperlink" Target="https://openclipart.org/image/2400px/svg_to_png/180741/old-tin-can.png" TargetMode="External"/><Relationship Id="rId7" Type="http://schemas.openxmlformats.org/officeDocument/2006/relationships/hyperlink" Target="https://cdn.pixabay.com/photo/2017/02/22/02/27/map-2088308_960_720.png" TargetMode="External"/><Relationship Id="rId12" Type="http://schemas.openxmlformats.org/officeDocument/2006/relationships/hyperlink" Target="https://cdn.pixabay.com/photo/2014/03/24/17/07/campfire-295095_960_720.png" TargetMode="External"/><Relationship Id="rId17" Type="http://schemas.openxmlformats.org/officeDocument/2006/relationships/image" Target="../media/image8.jpeg"/><Relationship Id="rId2" Type="http://schemas.openxmlformats.org/officeDocument/2006/relationships/hyperlink" Target="https://cdn.pixabay.com/photo/2013/07/13/14/00/bag-16x1932_960_720.png" TargetMode="External"/><Relationship Id="rId16" Type="http://schemas.openxmlformats.org/officeDocument/2006/relationships/hyperlink" Target="http://pngimg.com/uploads/dates/dates_PNG11050.png" TargetMode="External"/><Relationship Id="rId1" Type="http://schemas.openxmlformats.org/officeDocument/2006/relationships/slideLayout" Target="../slideLayouts/slideLayout2.xml"/><Relationship Id="rId6" Type="http://schemas.openxmlformats.org/officeDocument/2006/relationships/hyperlink" Target="https://cdn.pixabay.com/photo/2014/03/24/17/21/water-295492_640.png" TargetMode="External"/><Relationship Id="rId11" Type="http://schemas.openxmlformats.org/officeDocument/2006/relationships/hyperlink" Target="https://upload.wikimedia.org/wikipedia/commons/thumb/4/4a/Oven_and_range.svg/1024px-Oven_and_range.svg.png" TargetMode="External"/><Relationship Id="rId5" Type="http://schemas.openxmlformats.org/officeDocument/2006/relationships/hyperlink" Target="http://www.pngall.com/wp-content/uploads/2/Salt-PNG-Pic.png" TargetMode="External"/><Relationship Id="rId15" Type="http://schemas.openxmlformats.org/officeDocument/2006/relationships/hyperlink" Target="http://pngimg.com/uploads/jam/jam_PNG94.png" TargetMode="External"/><Relationship Id="rId10" Type="http://schemas.openxmlformats.org/officeDocument/2006/relationships/hyperlink" Target="https://cdn.pixabay.com/photo/2013/07/13/11/43/frying-158521_640.png" TargetMode="External"/><Relationship Id="rId4" Type="http://schemas.openxmlformats.org/officeDocument/2006/relationships/hyperlink" Target="https://openclipart.org/image/800px/svg_to_png/23857/Anonymous-Butter.png" TargetMode="External"/><Relationship Id="rId9" Type="http://schemas.openxmlformats.org/officeDocument/2006/relationships/hyperlink" Target="https://upload.wikimedia.org/wikipedia/commons/thumb/9/92/Flag_map_of_Scotland.svg/1200px-Flag_map_of_Scotland.svg.png" TargetMode="External"/><Relationship Id="rId14" Type="http://schemas.openxmlformats.org/officeDocument/2006/relationships/hyperlink" Target="http://pngimg.com/uploads/blueberries/blueberries_PNG18.p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openclipart.org/detail/23857/butter-by-anonymous-23857" TargetMode="External"/><Relationship Id="rId13"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s://pixabay.com/en/bag-flour-sack-sand-16193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openclipart.org/detail/180741/old-tin-can-by-gr8dan-180741"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pixabay.com/en/water-pour-jug-pouring-liquid-295492/" TargetMode="External"/><Relationship Id="rId4" Type="http://schemas.openxmlformats.org/officeDocument/2006/relationships/hyperlink" Target="http://www.pngall.com/salt-png"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commons.wikimedia.org/wiki/File:Flag_map_of_Scotland.svg"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en/pirate-ship-ship-pirates-sail-2028574/" TargetMode="External"/><Relationship Id="rId5" Type="http://schemas.openxmlformats.org/officeDocument/2006/relationships/image" Target="../media/image10.png"/><Relationship Id="rId4" Type="http://schemas.openxmlformats.org/officeDocument/2006/relationships/hyperlink" Target="https://pixabay.com/illustrations/map-canada-provinces-territories-2088308/" TargetMode="Externa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8.jpeg"/><Relationship Id="rId3" Type="http://schemas.openxmlformats.org/officeDocument/2006/relationships/image" Target="../media/image12.jpeg"/><Relationship Id="rId7" Type="http://schemas.openxmlformats.org/officeDocument/2006/relationships/hyperlink" Target="https://commons.wikimedia.org/wiki/File:Tundra_of_Svalbard,_densely_growing_moss.jpg" TargetMode="External"/><Relationship Id="rId12" Type="http://schemas.openxmlformats.org/officeDocument/2006/relationships/hyperlink" Target="https://creativecommons.org/licenses/by-nc-nd/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https://arcadianabe.blogspot.com/2012/06/how-to-cook-camas.html" TargetMode="External"/><Relationship Id="rId5" Type="http://schemas.openxmlformats.org/officeDocument/2006/relationships/hyperlink" Target="https://creativecommons.org/licenses/by-sa/3.0/" TargetMode="External"/><Relationship Id="rId10" Type="http://schemas.openxmlformats.org/officeDocument/2006/relationships/image" Target="../media/image15.JPG"/><Relationship Id="rId4" Type="http://schemas.openxmlformats.org/officeDocument/2006/relationships/hyperlink" Target="https://en.wikipedia.org/wiki/Foliose_lichen" TargetMode="External"/><Relationship Id="rId9" Type="http://schemas.openxmlformats.org/officeDocument/2006/relationships/hyperlink" Target="http://www.appropedia.org/Cattail_Chemur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commons.wikimedia.org/wiki/File:Oven_and_range.svg"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frying-pan-tool-kitchen-cooking-158521/" TargetMode="External"/><Relationship Id="rId5" Type="http://schemas.openxmlformats.org/officeDocument/2006/relationships/image" Target="../media/image17.png"/><Relationship Id="rId4" Type="http://schemas.openxmlformats.org/officeDocument/2006/relationships/hyperlink" Target="https://pixabay.com/en/campfire-fire-logs-burning-wood-295095/" TargetMode="Externa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F6FF756-D125-4640-9839-350F0BB605B9}"/>
              </a:ext>
            </a:extLst>
          </p:cNvPr>
          <p:cNvSpPr txBox="1"/>
          <p:nvPr/>
        </p:nvSpPr>
        <p:spPr>
          <a:xfrm>
            <a:off x="6843498" y="5778285"/>
            <a:ext cx="1395307" cy="215444"/>
          </a:xfrm>
          <a:prstGeom prst="rect">
            <a:avLst/>
          </a:prstGeom>
          <a:noFill/>
        </p:spPr>
        <p:txBody>
          <a:bodyPr wrap="square" rtlCol="0">
            <a:spAutoFit/>
          </a:bodyPr>
          <a:lstStyle/>
          <a:p>
            <a:pPr algn="r"/>
            <a:r>
              <a:rPr lang="en-US" sz="800" dirty="0">
                <a:solidFill>
                  <a:schemeClr val="tx1">
                    <a:lumMod val="75000"/>
                    <a:lumOff val="25000"/>
                  </a:schemeClr>
                </a:solidFill>
              </a:rPr>
              <a:t>Photo credit: J. Slater, 2014</a:t>
            </a:r>
          </a:p>
        </p:txBody>
      </p:sp>
      <p:sp>
        <p:nvSpPr>
          <p:cNvPr id="12" name="Title 1">
            <a:extLst>
              <a:ext uri="{FF2B5EF4-FFF2-40B4-BE49-F238E27FC236}">
                <a16:creationId xmlns:a16="http://schemas.microsoft.com/office/drawing/2014/main" id="{059834BB-9D08-4342-8B00-00E3460D4DFA}"/>
              </a:ext>
            </a:extLst>
          </p:cNvPr>
          <p:cNvSpPr txBox="1">
            <a:spLocks/>
          </p:cNvSpPr>
          <p:nvPr/>
        </p:nvSpPr>
        <p:spPr>
          <a:xfrm>
            <a:off x="999068" y="458410"/>
            <a:ext cx="10380133" cy="21831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200"/>
              </a:spcBef>
              <a:spcAft>
                <a:spcPts val="1200"/>
              </a:spcAft>
            </a:pPr>
            <a:r>
              <a:rPr lang="en-US" b="1" dirty="0">
                <a:solidFill>
                  <a:srgbClr val="256518"/>
                </a:solidFill>
                <a:latin typeface="Georgia" panose="02040502050405020303" pitchFamily="18" charset="0"/>
              </a:rPr>
              <a:t>Bannock:</a:t>
            </a:r>
            <a:r>
              <a:rPr lang="en-US" b="1" dirty="0">
                <a:latin typeface="Georgia" panose="02040502050405020303" pitchFamily="18" charset="0"/>
              </a:rPr>
              <a:t> </a:t>
            </a:r>
            <a:br>
              <a:rPr lang="en-US" b="1" dirty="0">
                <a:latin typeface="Georgia" panose="02040502050405020303" pitchFamily="18" charset="0"/>
              </a:rPr>
            </a:br>
            <a:r>
              <a:rPr lang="en-US" sz="4400" b="1" dirty="0">
                <a:solidFill>
                  <a:srgbClr val="256518"/>
                </a:solidFill>
                <a:latin typeface="Georgia" panose="02040502050405020303" pitchFamily="18" charset="0"/>
              </a:rPr>
              <a:t>AN INTERESTING HISTORY</a:t>
            </a:r>
            <a:endParaRPr lang="en-US" b="1" dirty="0">
              <a:solidFill>
                <a:srgbClr val="256518"/>
              </a:solidFill>
              <a:latin typeface="Georgia" panose="02040502050405020303" pitchFamily="18" charset="0"/>
            </a:endParaRPr>
          </a:p>
        </p:txBody>
      </p:sp>
      <p:pic>
        <p:nvPicPr>
          <p:cNvPr id="2" name="Picture 1">
            <a:extLst>
              <a:ext uri="{FF2B5EF4-FFF2-40B4-BE49-F238E27FC236}">
                <a16:creationId xmlns:a16="http://schemas.microsoft.com/office/drawing/2014/main" id="{CDD051E6-9D60-CB43-9437-471E6D65D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8236" y="3118456"/>
            <a:ext cx="3981827" cy="2659829"/>
          </a:xfrm>
          <a:prstGeom prst="rect">
            <a:avLst/>
          </a:prstGeom>
        </p:spPr>
      </p:pic>
      <p:pic>
        <p:nvPicPr>
          <p:cNvPr id="3" name="Picture 2">
            <a:extLst>
              <a:ext uri="{FF2B5EF4-FFF2-40B4-BE49-F238E27FC236}">
                <a16:creationId xmlns:a16="http://schemas.microsoft.com/office/drawing/2014/main" id="{5D174996-7D6A-BF48-A199-27D8B8D40A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9033" y="6151555"/>
            <a:ext cx="2222340" cy="579123"/>
          </a:xfrm>
          <a:prstGeom prst="rect">
            <a:avLst/>
          </a:prstGeom>
        </p:spPr>
      </p:pic>
    </p:spTree>
    <p:extLst>
      <p:ext uri="{BB962C8B-B14F-4D97-AF65-F5344CB8AC3E}">
        <p14:creationId xmlns:p14="http://schemas.microsoft.com/office/powerpoint/2010/main" val="403848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5B4CE28-B396-1E45-9CAF-DAE51AE2B940}"/>
              </a:ext>
            </a:extLst>
          </p:cNvPr>
          <p:cNvSpPr txBox="1"/>
          <p:nvPr/>
        </p:nvSpPr>
        <p:spPr>
          <a:xfrm>
            <a:off x="3686250" y="4755888"/>
            <a:ext cx="1916193" cy="338554"/>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openclipart.org</a:t>
            </a:r>
            <a:r>
              <a:rPr lang="en-US" sz="800" dirty="0">
                <a:solidFill>
                  <a:srgbClr val="00B050"/>
                </a:solidFill>
              </a:rPr>
              <a:t>/image/800px/</a:t>
            </a:r>
            <a:r>
              <a:rPr lang="en-US" sz="800" dirty="0" err="1">
                <a:solidFill>
                  <a:srgbClr val="00B050"/>
                </a:solidFill>
              </a:rPr>
              <a:t>svg_to_png</a:t>
            </a:r>
            <a:r>
              <a:rPr lang="en-US" sz="800" dirty="0">
                <a:solidFill>
                  <a:srgbClr val="00B050"/>
                </a:solidFill>
              </a:rPr>
              <a:t>/23857/Anonymous-</a:t>
            </a:r>
            <a:r>
              <a:rPr lang="en-US" sz="800" dirty="0" err="1">
                <a:solidFill>
                  <a:srgbClr val="00B050"/>
                </a:solidFill>
              </a:rPr>
              <a:t>Butter.png</a:t>
            </a:r>
            <a:endParaRPr lang="en-US" sz="800" dirty="0">
              <a:solidFill>
                <a:srgbClr val="00B050"/>
              </a:solidFill>
            </a:endParaRPr>
          </a:p>
        </p:txBody>
      </p:sp>
      <p:sp>
        <p:nvSpPr>
          <p:cNvPr id="6" name="TextBox 5">
            <a:extLst>
              <a:ext uri="{FF2B5EF4-FFF2-40B4-BE49-F238E27FC236}">
                <a16:creationId xmlns:a16="http://schemas.microsoft.com/office/drawing/2014/main" id="{EF4F022E-1920-0049-A444-C961A195B2FC}"/>
              </a:ext>
            </a:extLst>
          </p:cNvPr>
          <p:cNvSpPr txBox="1"/>
          <p:nvPr/>
        </p:nvSpPr>
        <p:spPr>
          <a:xfrm rot="5400000">
            <a:off x="7522633" y="5106481"/>
            <a:ext cx="1261533" cy="338554"/>
          </a:xfrm>
          <a:prstGeom prst="rect">
            <a:avLst/>
          </a:prstGeom>
          <a:noFill/>
        </p:spPr>
        <p:txBody>
          <a:bodyPr wrap="square" rtlCol="0">
            <a:spAutoFit/>
          </a:bodyPr>
          <a:lstStyle/>
          <a:p>
            <a:r>
              <a:rPr lang="en-US" sz="800" dirty="0">
                <a:solidFill>
                  <a:srgbClr val="00B050"/>
                </a:solidFill>
              </a:rPr>
              <a:t>http://</a:t>
            </a:r>
            <a:r>
              <a:rPr lang="en-US" sz="800" dirty="0" err="1">
                <a:solidFill>
                  <a:srgbClr val="00B050"/>
                </a:solidFill>
              </a:rPr>
              <a:t>pngimg.com</a:t>
            </a:r>
            <a:r>
              <a:rPr lang="en-US" sz="800" dirty="0">
                <a:solidFill>
                  <a:srgbClr val="00B050"/>
                </a:solidFill>
              </a:rPr>
              <a:t>/uploads/jam/jam_PNG94.png</a:t>
            </a:r>
          </a:p>
        </p:txBody>
      </p:sp>
      <p:sp>
        <p:nvSpPr>
          <p:cNvPr id="5" name="TextBox 4">
            <a:extLst>
              <a:ext uri="{FF2B5EF4-FFF2-40B4-BE49-F238E27FC236}">
                <a16:creationId xmlns:a16="http://schemas.microsoft.com/office/drawing/2014/main" id="{684AFA6E-6ED4-2448-B4F7-B79896A64132}"/>
              </a:ext>
            </a:extLst>
          </p:cNvPr>
          <p:cNvSpPr txBox="1"/>
          <p:nvPr/>
        </p:nvSpPr>
        <p:spPr>
          <a:xfrm rot="5400000">
            <a:off x="9236186" y="2049129"/>
            <a:ext cx="1147133" cy="461665"/>
          </a:xfrm>
          <a:prstGeom prst="rect">
            <a:avLst/>
          </a:prstGeom>
          <a:noFill/>
        </p:spPr>
        <p:txBody>
          <a:bodyPr wrap="square" rtlCol="0">
            <a:spAutoFit/>
          </a:bodyPr>
          <a:lstStyle/>
          <a:p>
            <a:r>
              <a:rPr lang="en-US" sz="800" dirty="0">
                <a:solidFill>
                  <a:srgbClr val="00B050"/>
                </a:solidFill>
              </a:rPr>
              <a:t>http://</a:t>
            </a:r>
            <a:r>
              <a:rPr lang="en-US" sz="800" dirty="0" err="1">
                <a:solidFill>
                  <a:srgbClr val="00B050"/>
                </a:solidFill>
              </a:rPr>
              <a:t>pngimg.com</a:t>
            </a:r>
            <a:r>
              <a:rPr lang="en-US" sz="800" dirty="0">
                <a:solidFill>
                  <a:srgbClr val="00B050"/>
                </a:solidFill>
              </a:rPr>
              <a:t>/uploads/dates/dates_PNG11050.png</a:t>
            </a:r>
          </a:p>
        </p:txBody>
      </p:sp>
      <p:sp>
        <p:nvSpPr>
          <p:cNvPr id="4" name="TextBox 3">
            <a:extLst>
              <a:ext uri="{FF2B5EF4-FFF2-40B4-BE49-F238E27FC236}">
                <a16:creationId xmlns:a16="http://schemas.microsoft.com/office/drawing/2014/main" id="{54F64DB7-AC10-8E45-A06C-412C69C5187A}"/>
              </a:ext>
            </a:extLst>
          </p:cNvPr>
          <p:cNvSpPr txBox="1"/>
          <p:nvPr/>
        </p:nvSpPr>
        <p:spPr>
          <a:xfrm>
            <a:off x="4793314" y="2681236"/>
            <a:ext cx="843211" cy="707886"/>
          </a:xfrm>
          <a:prstGeom prst="rect">
            <a:avLst/>
          </a:prstGeom>
          <a:noFill/>
        </p:spPr>
        <p:txBody>
          <a:bodyPr wrap="square" rtlCol="0">
            <a:spAutoFit/>
          </a:bodyPr>
          <a:lstStyle/>
          <a:p>
            <a:r>
              <a:rPr lang="en-US" sz="800" dirty="0">
                <a:solidFill>
                  <a:srgbClr val="00B050"/>
                </a:solidFill>
                <a:latin typeface="Goudy Old Style" panose="02020502050305020303" pitchFamily="18" charset="77"/>
              </a:rPr>
              <a:t>http://</a:t>
            </a:r>
            <a:r>
              <a:rPr lang="en-US" sz="800" dirty="0" err="1">
                <a:solidFill>
                  <a:srgbClr val="00B050"/>
                </a:solidFill>
                <a:latin typeface="Goudy Old Style" panose="02020502050305020303" pitchFamily="18" charset="77"/>
              </a:rPr>
              <a:t>pngimg.com</a:t>
            </a:r>
            <a:r>
              <a:rPr lang="en-US" sz="800" dirty="0">
                <a:solidFill>
                  <a:srgbClr val="00B050"/>
                </a:solidFill>
                <a:latin typeface="Goudy Old Style" panose="02020502050305020303" pitchFamily="18" charset="77"/>
              </a:rPr>
              <a:t>/uploads/blueberries/blueberries_PNG18.png</a:t>
            </a:r>
          </a:p>
        </p:txBody>
      </p:sp>
      <p:sp>
        <p:nvSpPr>
          <p:cNvPr id="3" name="TextBox 2">
            <a:extLst>
              <a:ext uri="{FF2B5EF4-FFF2-40B4-BE49-F238E27FC236}">
                <a16:creationId xmlns:a16="http://schemas.microsoft.com/office/drawing/2014/main" id="{86AF5C48-F680-0C41-A5F7-D75202FE90CA}"/>
              </a:ext>
            </a:extLst>
          </p:cNvPr>
          <p:cNvSpPr txBox="1"/>
          <p:nvPr/>
        </p:nvSpPr>
        <p:spPr>
          <a:xfrm rot="16200000">
            <a:off x="503088" y="2204743"/>
            <a:ext cx="1588187" cy="338554"/>
          </a:xfrm>
          <a:prstGeom prst="rect">
            <a:avLst/>
          </a:prstGeom>
          <a:noFill/>
        </p:spPr>
        <p:txBody>
          <a:bodyPr wrap="square" rtlCol="0">
            <a:spAutoFit/>
          </a:bodyPr>
          <a:lstStyle/>
          <a:p>
            <a:r>
              <a:rPr lang="en-US" sz="800" dirty="0">
                <a:solidFill>
                  <a:srgbClr val="00B050"/>
                </a:solidFill>
              </a:rPr>
              <a:t>http://</a:t>
            </a:r>
            <a:r>
              <a:rPr lang="en-US" sz="800" dirty="0" err="1">
                <a:solidFill>
                  <a:srgbClr val="00B050"/>
                </a:solidFill>
              </a:rPr>
              <a:t>pngimg.com</a:t>
            </a:r>
            <a:r>
              <a:rPr lang="en-US" sz="800" dirty="0">
                <a:solidFill>
                  <a:srgbClr val="00B050"/>
                </a:solidFill>
              </a:rPr>
              <a:t>/uploads/wheat/wheat_PNG65.png</a:t>
            </a:r>
          </a:p>
        </p:txBody>
      </p:sp>
      <p:sp>
        <p:nvSpPr>
          <p:cNvPr id="2" name="Title 1">
            <a:extLst>
              <a:ext uri="{FF2B5EF4-FFF2-40B4-BE49-F238E27FC236}">
                <a16:creationId xmlns:a16="http://schemas.microsoft.com/office/drawing/2014/main" id="{031ABA87-DA4D-8E4B-98D8-4F18DE889331}"/>
              </a:ext>
            </a:extLst>
          </p:cNvPr>
          <p:cNvSpPr>
            <a:spLocks noGrp="1"/>
          </p:cNvSpPr>
          <p:nvPr>
            <p:ph type="title"/>
          </p:nvPr>
        </p:nvSpPr>
        <p:spPr/>
        <p:txBody>
          <a:bodyPr/>
          <a:lstStyle/>
          <a:p>
            <a:pPr algn="ctr"/>
            <a:r>
              <a:rPr lang="en-US" b="1" dirty="0">
                <a:solidFill>
                  <a:srgbClr val="256518"/>
                </a:solidFill>
                <a:latin typeface="Perpetua Titling MT" panose="02020502060505020804" pitchFamily="18" charset="77"/>
              </a:rPr>
              <a:t>Additions and alternative ingredients</a:t>
            </a:r>
          </a:p>
        </p:txBody>
      </p:sp>
      <p:pic>
        <p:nvPicPr>
          <p:cNvPr id="7" name="Picture 6" descr="A picture containing light, plant&#10;&#10;Description automatically generated">
            <a:extLst>
              <a:ext uri="{FF2B5EF4-FFF2-40B4-BE49-F238E27FC236}">
                <a16:creationId xmlns:a16="http://schemas.microsoft.com/office/drawing/2014/main" id="{1840C856-C60B-E340-BA00-A3222F95F10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44010" y="1125087"/>
            <a:ext cx="1497432" cy="2665508"/>
          </a:xfrm>
          <a:prstGeom prst="rect">
            <a:avLst/>
          </a:prstGeom>
        </p:spPr>
      </p:pic>
      <p:pic>
        <p:nvPicPr>
          <p:cNvPr id="10" name="Picture 9" descr="A picture containing dark, sitting, apple&#10;&#10;Description automatically generated">
            <a:extLst>
              <a:ext uri="{FF2B5EF4-FFF2-40B4-BE49-F238E27FC236}">
                <a16:creationId xmlns:a16="http://schemas.microsoft.com/office/drawing/2014/main" id="{86E2E909-86B1-ED4F-9184-B10FC4F65D6F}"/>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4139272" y="1459056"/>
            <a:ext cx="2852041" cy="2904133"/>
          </a:xfrm>
          <a:prstGeom prst="rect">
            <a:avLst/>
          </a:prstGeom>
        </p:spPr>
      </p:pic>
      <p:pic>
        <p:nvPicPr>
          <p:cNvPr id="24" name="Picture 23" descr="A picture containing fruit, table, sitting, plate&#10;&#10;Description automatically generated">
            <a:extLst>
              <a:ext uri="{FF2B5EF4-FFF2-40B4-BE49-F238E27FC236}">
                <a16:creationId xmlns:a16="http://schemas.microsoft.com/office/drawing/2014/main" id="{C0EFFB2C-DAC7-614C-BA03-1A75DC1FA64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308686" y="850035"/>
            <a:ext cx="2671855" cy="2671855"/>
          </a:xfrm>
          <a:prstGeom prst="rect">
            <a:avLst/>
          </a:prstGeom>
        </p:spPr>
      </p:pic>
      <p:pic>
        <p:nvPicPr>
          <p:cNvPr id="27" name="Picture 26" descr="A picture containing bottle&#10;&#10;Description automatically generated">
            <a:extLst>
              <a:ext uri="{FF2B5EF4-FFF2-40B4-BE49-F238E27FC236}">
                <a16:creationId xmlns:a16="http://schemas.microsoft.com/office/drawing/2014/main" id="{4E0D900F-7835-0B49-82CA-5D5CE0B2F78D}"/>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7268901" y="4102599"/>
            <a:ext cx="1962267" cy="1863131"/>
          </a:xfrm>
          <a:prstGeom prst="rect">
            <a:avLst/>
          </a:prstGeom>
        </p:spPr>
      </p:pic>
      <p:pic>
        <p:nvPicPr>
          <p:cNvPr id="30" name="Picture 29" descr="Icon&#10;&#10;Description automatically generated">
            <a:extLst>
              <a:ext uri="{FF2B5EF4-FFF2-40B4-BE49-F238E27FC236}">
                <a16:creationId xmlns:a16="http://schemas.microsoft.com/office/drawing/2014/main" id="{3ECBCB0D-F8AF-594B-A613-8051433F9C6E}"/>
              </a:ext>
            </a:extLst>
          </p:cNvPr>
          <p:cNvPicPr>
            <a:picLocks noChangeAspect="1"/>
          </p:cNvPicPr>
          <p:nvPr/>
        </p:nvPicPr>
        <p:blipFill>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3530279" y="4004795"/>
            <a:ext cx="2204337" cy="1888062"/>
          </a:xfrm>
          <a:prstGeom prst="rect">
            <a:avLst/>
          </a:prstGeom>
        </p:spPr>
      </p:pic>
      <p:sp>
        <p:nvSpPr>
          <p:cNvPr id="31" name="TextBox 30">
            <a:extLst>
              <a:ext uri="{FF2B5EF4-FFF2-40B4-BE49-F238E27FC236}">
                <a16:creationId xmlns:a16="http://schemas.microsoft.com/office/drawing/2014/main" id="{78972B73-BE0E-7B48-9472-9E8A2AD6F95A}"/>
              </a:ext>
            </a:extLst>
          </p:cNvPr>
          <p:cNvSpPr txBox="1"/>
          <p:nvPr/>
        </p:nvSpPr>
        <p:spPr>
          <a:xfrm>
            <a:off x="161014" y="3893080"/>
            <a:ext cx="3261360" cy="1200329"/>
          </a:xfrm>
          <a:prstGeom prst="rect">
            <a:avLst/>
          </a:prstGeom>
          <a:noFill/>
        </p:spPr>
        <p:txBody>
          <a:bodyPr wrap="square" rtlCol="0">
            <a:spAutoFit/>
          </a:bodyPr>
          <a:lstStyle/>
          <a:p>
            <a:pPr algn="ctr"/>
            <a:r>
              <a:rPr lang="en-US" sz="2400" dirty="0">
                <a:latin typeface="Goudy Old Style" panose="02020502050305020303" pitchFamily="18" charset="77"/>
              </a:rPr>
              <a:t>Make it with whole wheat or other flour</a:t>
            </a:r>
          </a:p>
          <a:p>
            <a:pPr algn="ctr"/>
            <a:r>
              <a:rPr lang="en-US" sz="2400" dirty="0">
                <a:latin typeface="Goudy Old Style" panose="02020502050305020303" pitchFamily="18" charset="77"/>
              </a:rPr>
              <a:t>e.g. oat</a:t>
            </a:r>
          </a:p>
        </p:txBody>
      </p:sp>
      <p:sp>
        <p:nvSpPr>
          <p:cNvPr id="32" name="TextBox 31">
            <a:extLst>
              <a:ext uri="{FF2B5EF4-FFF2-40B4-BE49-F238E27FC236}">
                <a16:creationId xmlns:a16="http://schemas.microsoft.com/office/drawing/2014/main" id="{85934E15-7AAA-F54A-87AA-8FAFC030F0F3}"/>
              </a:ext>
            </a:extLst>
          </p:cNvPr>
          <p:cNvSpPr txBox="1"/>
          <p:nvPr/>
        </p:nvSpPr>
        <p:spPr>
          <a:xfrm>
            <a:off x="4612143" y="3441681"/>
            <a:ext cx="1916193" cy="461665"/>
          </a:xfrm>
          <a:prstGeom prst="rect">
            <a:avLst/>
          </a:prstGeom>
          <a:noFill/>
        </p:spPr>
        <p:txBody>
          <a:bodyPr wrap="square" rtlCol="0">
            <a:spAutoFit/>
          </a:bodyPr>
          <a:lstStyle/>
          <a:p>
            <a:pPr algn="ctr"/>
            <a:r>
              <a:rPr lang="en-US" sz="2400" dirty="0">
                <a:latin typeface="Goudy Old Style" panose="02020502050305020303" pitchFamily="18" charset="77"/>
              </a:rPr>
              <a:t>Add</a:t>
            </a:r>
            <a:r>
              <a:rPr lang="en-US" sz="2400" dirty="0"/>
              <a:t> </a:t>
            </a:r>
            <a:r>
              <a:rPr lang="en-US" sz="2400" dirty="0">
                <a:latin typeface="Goudy Old Style" panose="02020502050305020303" pitchFamily="18" charset="77"/>
              </a:rPr>
              <a:t>berries</a:t>
            </a:r>
            <a:r>
              <a:rPr lang="en-US" sz="2400" dirty="0"/>
              <a:t> </a:t>
            </a:r>
          </a:p>
        </p:txBody>
      </p:sp>
      <p:sp>
        <p:nvSpPr>
          <p:cNvPr id="33" name="TextBox 32">
            <a:extLst>
              <a:ext uri="{FF2B5EF4-FFF2-40B4-BE49-F238E27FC236}">
                <a16:creationId xmlns:a16="http://schemas.microsoft.com/office/drawing/2014/main" id="{F7D62AA7-9252-7A4E-A7C5-4C2DD13B539C}"/>
              </a:ext>
            </a:extLst>
          </p:cNvPr>
          <p:cNvSpPr txBox="1"/>
          <p:nvPr/>
        </p:nvSpPr>
        <p:spPr>
          <a:xfrm>
            <a:off x="8638966" y="3443183"/>
            <a:ext cx="2341575" cy="461665"/>
          </a:xfrm>
          <a:prstGeom prst="rect">
            <a:avLst/>
          </a:prstGeom>
          <a:noFill/>
        </p:spPr>
        <p:txBody>
          <a:bodyPr wrap="square" rtlCol="0">
            <a:spAutoFit/>
          </a:bodyPr>
          <a:lstStyle/>
          <a:p>
            <a:pPr algn="ctr"/>
            <a:r>
              <a:rPr lang="en-US" sz="2400" dirty="0">
                <a:latin typeface="Goudy Old Style" panose="02020502050305020303" pitchFamily="18" charset="77"/>
              </a:rPr>
              <a:t>Add dried fruit</a:t>
            </a:r>
          </a:p>
        </p:txBody>
      </p:sp>
      <p:sp>
        <p:nvSpPr>
          <p:cNvPr id="34" name="TextBox 33">
            <a:extLst>
              <a:ext uri="{FF2B5EF4-FFF2-40B4-BE49-F238E27FC236}">
                <a16:creationId xmlns:a16="http://schemas.microsoft.com/office/drawing/2014/main" id="{E86D9C0B-2A3B-0D4C-A72D-13112B0AE370}"/>
              </a:ext>
            </a:extLst>
          </p:cNvPr>
          <p:cNvSpPr txBox="1"/>
          <p:nvPr/>
        </p:nvSpPr>
        <p:spPr>
          <a:xfrm>
            <a:off x="7624364" y="5920207"/>
            <a:ext cx="2524760" cy="461665"/>
          </a:xfrm>
          <a:prstGeom prst="rect">
            <a:avLst/>
          </a:prstGeom>
          <a:noFill/>
        </p:spPr>
        <p:txBody>
          <a:bodyPr wrap="square" rtlCol="0">
            <a:spAutoFit/>
          </a:bodyPr>
          <a:lstStyle/>
          <a:p>
            <a:pPr algn="ctr"/>
            <a:r>
              <a:rPr lang="en-US" sz="2400" dirty="0">
                <a:latin typeface="Goudy Old Style" panose="02020502050305020303" pitchFamily="18" charset="77"/>
              </a:rPr>
              <a:t>Eat it with jam</a:t>
            </a:r>
          </a:p>
        </p:txBody>
      </p:sp>
      <p:sp>
        <p:nvSpPr>
          <p:cNvPr id="35" name="TextBox 34">
            <a:extLst>
              <a:ext uri="{FF2B5EF4-FFF2-40B4-BE49-F238E27FC236}">
                <a16:creationId xmlns:a16="http://schemas.microsoft.com/office/drawing/2014/main" id="{FD19804D-2D16-0749-BF1A-E5F4DFADB56B}"/>
              </a:ext>
            </a:extLst>
          </p:cNvPr>
          <p:cNvSpPr txBox="1"/>
          <p:nvPr/>
        </p:nvSpPr>
        <p:spPr>
          <a:xfrm>
            <a:off x="2974694" y="5825502"/>
            <a:ext cx="4066182" cy="461665"/>
          </a:xfrm>
          <a:prstGeom prst="rect">
            <a:avLst/>
          </a:prstGeom>
          <a:noFill/>
        </p:spPr>
        <p:txBody>
          <a:bodyPr wrap="square" rtlCol="0">
            <a:spAutoFit/>
          </a:bodyPr>
          <a:lstStyle/>
          <a:p>
            <a:pPr algn="ctr"/>
            <a:r>
              <a:rPr lang="en-US" sz="2400" dirty="0">
                <a:latin typeface="Goudy Old Style" panose="02020502050305020303" pitchFamily="18" charset="77"/>
              </a:rPr>
              <a:t>Eat it with margarine or butter</a:t>
            </a:r>
          </a:p>
        </p:txBody>
      </p:sp>
      <p:sp>
        <p:nvSpPr>
          <p:cNvPr id="20" name="Rectangle 19">
            <a:extLst>
              <a:ext uri="{FF2B5EF4-FFF2-40B4-BE49-F238E27FC236}">
                <a16:creationId xmlns:a16="http://schemas.microsoft.com/office/drawing/2014/main" id="{3E796449-6C9B-7C41-99DB-06E9C9E046DD}"/>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0">
            <a:extLst>
              <a:ext uri="{FF2B5EF4-FFF2-40B4-BE49-F238E27FC236}">
                <a16:creationId xmlns:a16="http://schemas.microsoft.com/office/drawing/2014/main" id="{E3E2A84E-3B99-3943-96FE-2FBC287B3664}"/>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10</a:t>
            </a:r>
          </a:p>
        </p:txBody>
      </p:sp>
      <p:pic>
        <p:nvPicPr>
          <p:cNvPr id="22" name="Picture 21">
            <a:extLst>
              <a:ext uri="{FF2B5EF4-FFF2-40B4-BE49-F238E27FC236}">
                <a16:creationId xmlns:a16="http://schemas.microsoft.com/office/drawing/2014/main" id="{96957656-BC68-4E48-83FF-7EC4F7F4260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34112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0F21-B131-B644-963F-C22FD257FB0B}"/>
              </a:ext>
            </a:extLst>
          </p:cNvPr>
          <p:cNvSpPr>
            <a:spLocks noGrp="1"/>
          </p:cNvSpPr>
          <p:nvPr>
            <p:ph type="title"/>
          </p:nvPr>
        </p:nvSpPr>
        <p:spPr>
          <a:xfrm>
            <a:off x="838200" y="169333"/>
            <a:ext cx="10515600" cy="942975"/>
          </a:xfrm>
        </p:spPr>
        <p:txBody>
          <a:bodyPr/>
          <a:lstStyle/>
          <a:p>
            <a:pPr algn="ctr"/>
            <a:r>
              <a:rPr lang="en-US" b="1" dirty="0">
                <a:solidFill>
                  <a:srgbClr val="256518"/>
                </a:solidFill>
                <a:latin typeface="Perpetua Titling MT" panose="02020502060505020804" pitchFamily="18" charset="77"/>
              </a:rPr>
              <a:t>Group (LARGE) Bannock recipe</a:t>
            </a:r>
          </a:p>
        </p:txBody>
      </p:sp>
      <p:sp>
        <p:nvSpPr>
          <p:cNvPr id="6" name="Content Placeholder 5">
            <a:extLst>
              <a:ext uri="{FF2B5EF4-FFF2-40B4-BE49-F238E27FC236}">
                <a16:creationId xmlns:a16="http://schemas.microsoft.com/office/drawing/2014/main" id="{8B8CD6C4-E800-8E47-8708-66554436E3F3}"/>
              </a:ext>
            </a:extLst>
          </p:cNvPr>
          <p:cNvSpPr>
            <a:spLocks noGrp="1"/>
          </p:cNvSpPr>
          <p:nvPr>
            <p:ph sz="half" idx="1"/>
          </p:nvPr>
        </p:nvSpPr>
        <p:spPr>
          <a:xfrm>
            <a:off x="393700" y="996386"/>
            <a:ext cx="4419600" cy="5240867"/>
          </a:xfrm>
        </p:spPr>
        <p:txBody>
          <a:bodyPr>
            <a:normAutofit fontScale="70000" lnSpcReduction="20000"/>
          </a:bodyPr>
          <a:lstStyle/>
          <a:p>
            <a:pPr marL="0" indent="0">
              <a:buNone/>
            </a:pPr>
            <a:r>
              <a:rPr lang="en-US" sz="2200" dirty="0">
                <a:latin typeface="Goudy Old Style" panose="02020502050305020303" pitchFamily="18" charset="77"/>
              </a:rPr>
              <a:t>Serves: 10-12</a:t>
            </a:r>
          </a:p>
          <a:p>
            <a:pPr marL="0" indent="0">
              <a:buNone/>
            </a:pPr>
            <a:r>
              <a:rPr lang="en-US" sz="2200" dirty="0">
                <a:latin typeface="Goudy Old Style" panose="02020502050305020303" pitchFamily="18" charset="77"/>
              </a:rPr>
              <a:t>Time: 40 minutes</a:t>
            </a:r>
          </a:p>
          <a:p>
            <a:pPr marL="0" indent="0">
              <a:buNone/>
            </a:pPr>
            <a:endParaRPr lang="en-US" sz="2200" dirty="0">
              <a:latin typeface="Goudy Old Style" panose="02020502050305020303" pitchFamily="18" charset="77"/>
            </a:endParaRPr>
          </a:p>
          <a:p>
            <a:pPr marL="0" indent="0">
              <a:buNone/>
            </a:pPr>
            <a:r>
              <a:rPr lang="en-US" sz="2200" u="sng" dirty="0">
                <a:latin typeface="Goudy Old Style" panose="02020502050305020303" pitchFamily="18" charset="77"/>
              </a:rPr>
              <a:t>Materials Needed</a:t>
            </a:r>
          </a:p>
          <a:p>
            <a:r>
              <a:rPr lang="en-US" sz="2200" dirty="0">
                <a:latin typeface="Goudy Old Style" panose="02020502050305020303" pitchFamily="18" charset="77"/>
              </a:rPr>
              <a:t>Baking sheet</a:t>
            </a:r>
          </a:p>
          <a:p>
            <a:r>
              <a:rPr lang="en-US" sz="2200" dirty="0">
                <a:latin typeface="Goudy Old Style" panose="02020502050305020303" pitchFamily="18" charset="77"/>
              </a:rPr>
              <a:t>Parchment paper (optional)</a:t>
            </a:r>
          </a:p>
          <a:p>
            <a:r>
              <a:rPr lang="en-US" sz="2200" dirty="0">
                <a:latin typeface="Goudy Old Style" panose="02020502050305020303" pitchFamily="18" charset="77"/>
              </a:rPr>
              <a:t>Large mixing bowl</a:t>
            </a:r>
          </a:p>
          <a:p>
            <a:r>
              <a:rPr lang="en-US" sz="2200" dirty="0">
                <a:latin typeface="Goudy Old Style" panose="02020502050305020303" pitchFamily="18" charset="77"/>
              </a:rPr>
              <a:t>Wooden spoon </a:t>
            </a:r>
          </a:p>
          <a:p>
            <a:r>
              <a:rPr lang="en-US" sz="2200" dirty="0">
                <a:latin typeface="Goudy Old Style" panose="02020502050305020303" pitchFamily="18" charset="77"/>
              </a:rPr>
              <a:t>Measuring cups</a:t>
            </a:r>
          </a:p>
          <a:p>
            <a:r>
              <a:rPr lang="en-US" sz="2200" dirty="0">
                <a:latin typeface="Goudy Old Style" panose="02020502050305020303" pitchFamily="18" charset="77"/>
              </a:rPr>
              <a:t>Measuring spoons</a:t>
            </a:r>
          </a:p>
          <a:p>
            <a:pPr marL="0" indent="0">
              <a:buNone/>
            </a:pPr>
            <a:endParaRPr lang="en-US" sz="2200" dirty="0">
              <a:latin typeface="Goudy Old Style" panose="02020502050305020303" pitchFamily="18" charset="77"/>
            </a:endParaRPr>
          </a:p>
          <a:p>
            <a:pPr marL="0" indent="0">
              <a:buNone/>
            </a:pPr>
            <a:r>
              <a:rPr lang="en-US" sz="2200" u="sng" dirty="0">
                <a:latin typeface="Goudy Old Style" panose="02020502050305020303" pitchFamily="18" charset="77"/>
              </a:rPr>
              <a:t>Ingredients</a:t>
            </a:r>
          </a:p>
          <a:p>
            <a:r>
              <a:rPr lang="en-US" sz="2200" dirty="0">
                <a:latin typeface="Goudy Old Style" panose="02020502050305020303" pitchFamily="18" charset="77"/>
              </a:rPr>
              <a:t>4 cups flour (all-purpose or whole wheat)</a:t>
            </a:r>
          </a:p>
          <a:p>
            <a:r>
              <a:rPr lang="en-US" sz="2200" dirty="0">
                <a:latin typeface="Goudy Old Style" panose="02020502050305020303" pitchFamily="18" charset="77"/>
              </a:rPr>
              <a:t>4 tablespoons baking powder</a:t>
            </a:r>
          </a:p>
          <a:p>
            <a:r>
              <a:rPr lang="en-US" sz="2200" dirty="0">
                <a:latin typeface="Goudy Old Style" panose="02020502050305020303" pitchFamily="18" charset="77"/>
              </a:rPr>
              <a:t>1 tablespoon sugar</a:t>
            </a:r>
          </a:p>
          <a:p>
            <a:r>
              <a:rPr lang="en-US" sz="2200" dirty="0">
                <a:latin typeface="Goudy Old Style" panose="02020502050305020303" pitchFamily="18" charset="77"/>
              </a:rPr>
              <a:t>1 teaspoon salt</a:t>
            </a:r>
          </a:p>
          <a:p>
            <a:r>
              <a:rPr lang="en-US" sz="2200" dirty="0">
                <a:latin typeface="Goudy Old Style" panose="02020502050305020303" pitchFamily="18" charset="77"/>
              </a:rPr>
              <a:t>½ cup margarine, butter or shortening</a:t>
            </a:r>
          </a:p>
          <a:p>
            <a:r>
              <a:rPr lang="en-US" sz="2200" dirty="0">
                <a:latin typeface="Goudy Old Style" panose="02020502050305020303" pitchFamily="18" charset="77"/>
              </a:rPr>
              <a:t>¾ - 1 cup milk or water</a:t>
            </a:r>
          </a:p>
          <a:p>
            <a:pPr marL="0" indent="0">
              <a:buNone/>
            </a:pPr>
            <a:endParaRPr lang="en-US" sz="1800" u="sng" dirty="0">
              <a:latin typeface="Goudy Old Style" panose="02020502050305020303" pitchFamily="18" charset="77"/>
            </a:endParaRPr>
          </a:p>
        </p:txBody>
      </p:sp>
      <p:sp>
        <p:nvSpPr>
          <p:cNvPr id="7" name="Content Placeholder 6">
            <a:extLst>
              <a:ext uri="{FF2B5EF4-FFF2-40B4-BE49-F238E27FC236}">
                <a16:creationId xmlns:a16="http://schemas.microsoft.com/office/drawing/2014/main" id="{EDA799D2-9684-AE49-A1E2-CB5AC17335B7}"/>
              </a:ext>
            </a:extLst>
          </p:cNvPr>
          <p:cNvSpPr>
            <a:spLocks noGrp="1"/>
          </p:cNvSpPr>
          <p:nvPr>
            <p:ph sz="half" idx="2"/>
          </p:nvPr>
        </p:nvSpPr>
        <p:spPr>
          <a:xfrm>
            <a:off x="5359400" y="1447237"/>
            <a:ext cx="6438900" cy="3060702"/>
          </a:xfrm>
        </p:spPr>
        <p:txBody>
          <a:bodyPr>
            <a:normAutofit fontScale="70000" lnSpcReduction="20000"/>
          </a:bodyPr>
          <a:lstStyle/>
          <a:p>
            <a:pPr marL="0" indent="0">
              <a:buNone/>
            </a:pPr>
            <a:r>
              <a:rPr lang="en-US" sz="1800" u="sng" dirty="0">
                <a:latin typeface="Goudy Old Style" panose="02020502050305020303" pitchFamily="18" charset="77"/>
              </a:rPr>
              <a:t>Directions</a:t>
            </a:r>
          </a:p>
          <a:p>
            <a:r>
              <a:rPr lang="en-US" sz="1800" dirty="0">
                <a:latin typeface="Goudy Old Style" panose="02020502050305020303" pitchFamily="18" charset="77"/>
              </a:rPr>
              <a:t>Preheat oven to 425º F  </a:t>
            </a:r>
          </a:p>
          <a:p>
            <a:r>
              <a:rPr lang="en-US" sz="1800" dirty="0">
                <a:latin typeface="Goudy Old Style" panose="02020502050305020303" pitchFamily="18" charset="77"/>
              </a:rPr>
              <a:t>Prepare a baking sheet by greasing or placing parchment paper on top. Set aside</a:t>
            </a:r>
          </a:p>
          <a:p>
            <a:r>
              <a:rPr lang="en-US" sz="1800" dirty="0">
                <a:latin typeface="Goudy Old Style" panose="02020502050305020303" pitchFamily="18" charset="77"/>
              </a:rPr>
              <a:t>Mix flour, baking powder, sugar and salt</a:t>
            </a:r>
          </a:p>
          <a:p>
            <a:r>
              <a:rPr lang="en-US" sz="1800" dirty="0">
                <a:latin typeface="Goudy Old Style" panose="02020502050305020303" pitchFamily="18" charset="77"/>
              </a:rPr>
              <a:t>Work in margarine with a fork until the mixture is crumbly</a:t>
            </a:r>
          </a:p>
          <a:p>
            <a:r>
              <a:rPr lang="en-US" sz="1800" dirty="0">
                <a:latin typeface="Goudy Old Style" panose="02020502050305020303" pitchFamily="18" charset="77"/>
              </a:rPr>
              <a:t>Knead and shape dough into a ball</a:t>
            </a:r>
          </a:p>
          <a:p>
            <a:r>
              <a:rPr lang="en-US" sz="1800" dirty="0">
                <a:latin typeface="Goudy Old Style" panose="02020502050305020303" pitchFamily="18" charset="77"/>
              </a:rPr>
              <a:t>Place on prepared baking sheet and flatten into a disc, 1 inch thick</a:t>
            </a:r>
          </a:p>
          <a:p>
            <a:r>
              <a:rPr lang="en-US" sz="1800" dirty="0">
                <a:latin typeface="Goudy Old Style" panose="02020502050305020303" pitchFamily="18" charset="77"/>
              </a:rPr>
              <a:t>Bake at 425º F  for 25 minutes, until lightly browned</a:t>
            </a:r>
          </a:p>
          <a:p>
            <a:r>
              <a:rPr lang="en-US" sz="1800" dirty="0">
                <a:latin typeface="Goudy Old Style" panose="02020502050305020303" pitchFamily="18" charset="77"/>
              </a:rPr>
              <a:t>Slice into wedges and enjoy! </a:t>
            </a:r>
          </a:p>
        </p:txBody>
      </p:sp>
      <p:sp>
        <p:nvSpPr>
          <p:cNvPr id="9" name="TextBox 8">
            <a:extLst>
              <a:ext uri="{FF2B5EF4-FFF2-40B4-BE49-F238E27FC236}">
                <a16:creationId xmlns:a16="http://schemas.microsoft.com/office/drawing/2014/main" id="{07751285-16AB-1D48-9F2F-B2E4B36B0315}"/>
              </a:ext>
            </a:extLst>
          </p:cNvPr>
          <p:cNvSpPr txBox="1"/>
          <p:nvPr/>
        </p:nvSpPr>
        <p:spPr>
          <a:xfrm>
            <a:off x="7213600" y="6120839"/>
            <a:ext cx="4978400" cy="285749"/>
          </a:xfrm>
          <a:prstGeom prst="rect">
            <a:avLst/>
          </a:prstGeom>
          <a:noFill/>
        </p:spPr>
        <p:txBody>
          <a:bodyPr wrap="square" rtlCol="0">
            <a:spAutoFit/>
          </a:bodyPr>
          <a:lstStyle/>
          <a:p>
            <a:r>
              <a:rPr lang="en-US" sz="1200" dirty="0">
                <a:latin typeface="Goudy Old Style" panose="02020502050305020303" pitchFamily="18" charset="77"/>
              </a:rPr>
              <a:t>Recipe adapted from: https://</a:t>
            </a:r>
            <a:r>
              <a:rPr lang="en-US" sz="1200" dirty="0" err="1">
                <a:latin typeface="Goudy Old Style" panose="02020502050305020303" pitchFamily="18" charset="77"/>
              </a:rPr>
              <a:t>www.canadianliving.com</a:t>
            </a:r>
            <a:r>
              <a:rPr lang="en-US" sz="1200" dirty="0">
                <a:latin typeface="Goudy Old Style" panose="02020502050305020303" pitchFamily="18" charset="77"/>
              </a:rPr>
              <a:t>/food/recipe/bannock-1</a:t>
            </a:r>
          </a:p>
        </p:txBody>
      </p:sp>
      <p:pic>
        <p:nvPicPr>
          <p:cNvPr id="11" name="Picture 10" descr="A picture containing food, plate, piece, pastry&#10;&#10;Description automatically generated">
            <a:extLst>
              <a:ext uri="{FF2B5EF4-FFF2-40B4-BE49-F238E27FC236}">
                <a16:creationId xmlns:a16="http://schemas.microsoft.com/office/drawing/2014/main" id="{559D84D3-8080-7C4B-A122-0C22CF7210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9400" y="4077196"/>
            <a:ext cx="3257550" cy="1951567"/>
          </a:xfrm>
          <a:prstGeom prst="rect">
            <a:avLst/>
          </a:prstGeom>
        </p:spPr>
      </p:pic>
      <p:pic>
        <p:nvPicPr>
          <p:cNvPr id="13" name="Picture 12" descr="A loaf of bread on a wooden surface&#10;&#10;Description automatically generated with low confidence">
            <a:extLst>
              <a:ext uri="{FF2B5EF4-FFF2-40B4-BE49-F238E27FC236}">
                <a16:creationId xmlns:a16="http://schemas.microsoft.com/office/drawing/2014/main" id="{4FA2B38C-9C87-4645-A56F-D056F3FC91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2050" y="4077195"/>
            <a:ext cx="3257550" cy="1951567"/>
          </a:xfrm>
          <a:prstGeom prst="rect">
            <a:avLst/>
          </a:prstGeom>
        </p:spPr>
      </p:pic>
      <p:sp>
        <p:nvSpPr>
          <p:cNvPr id="14" name="TextBox 13">
            <a:extLst>
              <a:ext uri="{FF2B5EF4-FFF2-40B4-BE49-F238E27FC236}">
                <a16:creationId xmlns:a16="http://schemas.microsoft.com/office/drawing/2014/main" id="{D322A1ED-7A75-7840-9B86-A530DE1D5DD7}"/>
              </a:ext>
            </a:extLst>
          </p:cNvPr>
          <p:cNvSpPr txBox="1"/>
          <p:nvPr/>
        </p:nvSpPr>
        <p:spPr>
          <a:xfrm>
            <a:off x="8782050" y="3877140"/>
            <a:ext cx="2714205" cy="200055"/>
          </a:xfrm>
          <a:prstGeom prst="rect">
            <a:avLst/>
          </a:prstGeom>
          <a:noFill/>
        </p:spPr>
        <p:txBody>
          <a:bodyPr wrap="none" rtlCol="0">
            <a:spAutoFit/>
          </a:bodyPr>
          <a:lstStyle/>
          <a:p>
            <a:r>
              <a:rPr lang="en-US" sz="700" dirty="0">
                <a:solidFill>
                  <a:schemeClr val="accent6"/>
                </a:solidFill>
                <a:latin typeface="Goudy Old Style" panose="02020502050305020303" pitchFamily="18" charset="77"/>
              </a:rPr>
              <a:t>https://</a:t>
            </a:r>
            <a:r>
              <a:rPr lang="en-US" sz="700" dirty="0" err="1">
                <a:solidFill>
                  <a:schemeClr val="accent6"/>
                </a:solidFill>
                <a:latin typeface="Goudy Old Style" panose="02020502050305020303" pitchFamily="18" charset="77"/>
              </a:rPr>
              <a:t>morselsminus.wordpress.com</a:t>
            </a:r>
            <a:r>
              <a:rPr lang="en-US" sz="700" dirty="0">
                <a:solidFill>
                  <a:schemeClr val="accent6"/>
                </a:solidFill>
                <a:latin typeface="Goudy Old Style" panose="02020502050305020303" pitchFamily="18" charset="77"/>
              </a:rPr>
              <a:t>/2011/06/17/bannock-fry-bread/</a:t>
            </a:r>
          </a:p>
        </p:txBody>
      </p:sp>
      <p:sp>
        <p:nvSpPr>
          <p:cNvPr id="4" name="Slide Number Placeholder 3">
            <a:extLst>
              <a:ext uri="{FF2B5EF4-FFF2-40B4-BE49-F238E27FC236}">
                <a16:creationId xmlns:a16="http://schemas.microsoft.com/office/drawing/2014/main" id="{E864F279-829A-0E43-B19E-D5D0E3D8DFD0}"/>
              </a:ext>
            </a:extLst>
          </p:cNvPr>
          <p:cNvSpPr>
            <a:spLocks noGrp="1"/>
          </p:cNvSpPr>
          <p:nvPr>
            <p:ph type="sldNum" sz="quarter" idx="12"/>
          </p:nvPr>
        </p:nvSpPr>
        <p:spPr>
          <a:xfrm>
            <a:off x="8610600" y="5904938"/>
            <a:ext cx="2743200" cy="365125"/>
          </a:xfrm>
        </p:spPr>
        <p:txBody>
          <a:bodyPr/>
          <a:lstStyle/>
          <a:p>
            <a:fld id="{A3F24D94-418A-494F-91DC-B1C2D2F6F76D}" type="slidenum">
              <a:rPr lang="en-US" smtClean="0"/>
              <a:t>11</a:t>
            </a:fld>
            <a:endParaRPr lang="en-US"/>
          </a:p>
        </p:txBody>
      </p:sp>
      <p:sp>
        <p:nvSpPr>
          <p:cNvPr id="12" name="Rectangle 11">
            <a:extLst>
              <a:ext uri="{FF2B5EF4-FFF2-40B4-BE49-F238E27FC236}">
                <a16:creationId xmlns:a16="http://schemas.microsoft.com/office/drawing/2014/main" id="{2D854238-B507-024C-B828-4D802667E2D9}"/>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0">
            <a:extLst>
              <a:ext uri="{FF2B5EF4-FFF2-40B4-BE49-F238E27FC236}">
                <a16:creationId xmlns:a16="http://schemas.microsoft.com/office/drawing/2014/main" id="{36B3C8A2-0AD0-6241-BB81-C5EEFBCE48E7}"/>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11</a:t>
            </a:r>
          </a:p>
        </p:txBody>
      </p:sp>
      <p:pic>
        <p:nvPicPr>
          <p:cNvPr id="16" name="Picture 15">
            <a:extLst>
              <a:ext uri="{FF2B5EF4-FFF2-40B4-BE49-F238E27FC236}">
                <a16:creationId xmlns:a16="http://schemas.microsoft.com/office/drawing/2014/main" id="{98604717-9FD8-BD4C-AFCB-74005C0A109A}"/>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282197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0F21-B131-B644-963F-C22FD257FB0B}"/>
              </a:ext>
            </a:extLst>
          </p:cNvPr>
          <p:cNvSpPr>
            <a:spLocks noGrp="1"/>
          </p:cNvSpPr>
          <p:nvPr>
            <p:ph type="title"/>
          </p:nvPr>
        </p:nvSpPr>
        <p:spPr>
          <a:xfrm>
            <a:off x="838200" y="169333"/>
            <a:ext cx="10515600" cy="942975"/>
          </a:xfrm>
        </p:spPr>
        <p:txBody>
          <a:bodyPr/>
          <a:lstStyle/>
          <a:p>
            <a:pPr algn="ctr"/>
            <a:r>
              <a:rPr lang="en-US" b="1" dirty="0">
                <a:solidFill>
                  <a:srgbClr val="256518"/>
                </a:solidFill>
                <a:latin typeface="Perpetua Titling MT" panose="02020502060505020804" pitchFamily="18" charset="77"/>
              </a:rPr>
              <a:t>individual Bannock recipe</a:t>
            </a:r>
          </a:p>
        </p:txBody>
      </p:sp>
      <p:sp>
        <p:nvSpPr>
          <p:cNvPr id="6" name="Content Placeholder 5">
            <a:extLst>
              <a:ext uri="{FF2B5EF4-FFF2-40B4-BE49-F238E27FC236}">
                <a16:creationId xmlns:a16="http://schemas.microsoft.com/office/drawing/2014/main" id="{8B8CD6C4-E800-8E47-8708-66554436E3F3}"/>
              </a:ext>
            </a:extLst>
          </p:cNvPr>
          <p:cNvSpPr>
            <a:spLocks noGrp="1"/>
          </p:cNvSpPr>
          <p:nvPr>
            <p:ph sz="half" idx="1"/>
          </p:nvPr>
        </p:nvSpPr>
        <p:spPr>
          <a:xfrm>
            <a:off x="393700" y="1007959"/>
            <a:ext cx="4419600" cy="5240867"/>
          </a:xfrm>
        </p:spPr>
        <p:txBody>
          <a:bodyPr>
            <a:normAutofit fontScale="70000" lnSpcReduction="20000"/>
          </a:bodyPr>
          <a:lstStyle/>
          <a:p>
            <a:pPr marL="0" indent="0">
              <a:buNone/>
            </a:pPr>
            <a:r>
              <a:rPr lang="en-US" sz="2200" dirty="0">
                <a:latin typeface="Goudy Old Style" panose="02020502050305020303" pitchFamily="18" charset="77"/>
              </a:rPr>
              <a:t>Serves: 1-2</a:t>
            </a:r>
          </a:p>
          <a:p>
            <a:pPr marL="0" indent="0">
              <a:buNone/>
            </a:pPr>
            <a:r>
              <a:rPr lang="en-US" sz="2200" dirty="0">
                <a:latin typeface="Goudy Old Style" panose="02020502050305020303" pitchFamily="18" charset="77"/>
              </a:rPr>
              <a:t>Time: 25 minutes</a:t>
            </a:r>
          </a:p>
          <a:p>
            <a:pPr marL="0" indent="0">
              <a:buNone/>
            </a:pPr>
            <a:endParaRPr lang="en-US" sz="2200" dirty="0">
              <a:latin typeface="Goudy Old Style" panose="02020502050305020303" pitchFamily="18" charset="77"/>
            </a:endParaRPr>
          </a:p>
          <a:p>
            <a:pPr marL="0" indent="0">
              <a:buNone/>
            </a:pPr>
            <a:r>
              <a:rPr lang="en-US" sz="2200" u="sng" dirty="0">
                <a:latin typeface="Goudy Old Style" panose="02020502050305020303" pitchFamily="18" charset="77"/>
              </a:rPr>
              <a:t>Materials Needed</a:t>
            </a:r>
          </a:p>
          <a:p>
            <a:r>
              <a:rPr lang="en-US" sz="2200" dirty="0">
                <a:latin typeface="Goudy Old Style" panose="02020502050305020303" pitchFamily="18" charset="77"/>
              </a:rPr>
              <a:t>Baking sheet</a:t>
            </a:r>
          </a:p>
          <a:p>
            <a:r>
              <a:rPr lang="en-US" sz="2200" dirty="0">
                <a:latin typeface="Goudy Old Style" panose="02020502050305020303" pitchFamily="18" charset="77"/>
              </a:rPr>
              <a:t>Parchment paper (optional)</a:t>
            </a:r>
          </a:p>
          <a:p>
            <a:r>
              <a:rPr lang="en-US" sz="2200" dirty="0">
                <a:latin typeface="Goudy Old Style" panose="02020502050305020303" pitchFamily="18" charset="77"/>
              </a:rPr>
              <a:t>Large mixing bowl</a:t>
            </a:r>
          </a:p>
          <a:p>
            <a:r>
              <a:rPr lang="en-US" sz="2200" dirty="0">
                <a:latin typeface="Goudy Old Style" panose="02020502050305020303" pitchFamily="18" charset="77"/>
              </a:rPr>
              <a:t>Wooden spoon </a:t>
            </a:r>
          </a:p>
          <a:p>
            <a:r>
              <a:rPr lang="en-US" sz="2200" dirty="0">
                <a:latin typeface="Goudy Old Style" panose="02020502050305020303" pitchFamily="18" charset="77"/>
              </a:rPr>
              <a:t>Measuring cups</a:t>
            </a:r>
          </a:p>
          <a:p>
            <a:r>
              <a:rPr lang="en-US" sz="2200" dirty="0">
                <a:latin typeface="Goudy Old Style" panose="02020502050305020303" pitchFamily="18" charset="77"/>
              </a:rPr>
              <a:t>Measuring spoons</a:t>
            </a:r>
          </a:p>
          <a:p>
            <a:pPr marL="0" indent="0">
              <a:buNone/>
            </a:pPr>
            <a:endParaRPr lang="en-US" sz="2200" dirty="0">
              <a:latin typeface="Goudy Old Style" panose="02020502050305020303" pitchFamily="18" charset="77"/>
            </a:endParaRPr>
          </a:p>
          <a:p>
            <a:pPr marL="0" indent="0">
              <a:buNone/>
            </a:pPr>
            <a:r>
              <a:rPr lang="en-US" sz="2200" u="sng" dirty="0">
                <a:latin typeface="Goudy Old Style" panose="02020502050305020303" pitchFamily="18" charset="77"/>
              </a:rPr>
              <a:t>Ingredients</a:t>
            </a:r>
          </a:p>
          <a:p>
            <a:r>
              <a:rPr lang="en-US" sz="2200" dirty="0">
                <a:latin typeface="Goudy Old Style" panose="02020502050305020303" pitchFamily="18" charset="77"/>
              </a:rPr>
              <a:t>1 cup flour (all-purpose or whole wheat)</a:t>
            </a:r>
          </a:p>
          <a:p>
            <a:r>
              <a:rPr lang="en-US" sz="2200" dirty="0">
                <a:latin typeface="Goudy Old Style" panose="02020502050305020303" pitchFamily="18" charset="77"/>
              </a:rPr>
              <a:t>1 tablespoons baking powder</a:t>
            </a:r>
          </a:p>
          <a:p>
            <a:r>
              <a:rPr lang="en-US" sz="2200" baseline="30000" dirty="0">
                <a:latin typeface="Goudy Old Style" panose="02020502050305020303" pitchFamily="18" charset="77"/>
              </a:rPr>
              <a:t>3/4</a:t>
            </a:r>
            <a:r>
              <a:rPr lang="en-US" sz="2200" dirty="0">
                <a:latin typeface="Goudy Old Style" panose="02020502050305020303" pitchFamily="18" charset="77"/>
              </a:rPr>
              <a:t> teaspoon sugar</a:t>
            </a:r>
          </a:p>
          <a:p>
            <a:r>
              <a:rPr lang="en-US" sz="2200" dirty="0">
                <a:latin typeface="Goudy Old Style" panose="02020502050305020303" pitchFamily="18" charset="77"/>
              </a:rPr>
              <a:t>¼ teaspoon salt</a:t>
            </a:r>
          </a:p>
          <a:p>
            <a:r>
              <a:rPr lang="en-US" sz="2200" dirty="0">
                <a:latin typeface="Goudy Old Style" panose="02020502050305020303" pitchFamily="18" charset="77"/>
              </a:rPr>
              <a:t>2 tbsp margarine, butter or shortening</a:t>
            </a:r>
          </a:p>
          <a:p>
            <a:r>
              <a:rPr lang="en-US" sz="2200" dirty="0">
                <a:latin typeface="Goudy Old Style" panose="02020502050305020303" pitchFamily="18" charset="77"/>
              </a:rPr>
              <a:t>¼ cup milk or water</a:t>
            </a:r>
          </a:p>
          <a:p>
            <a:pPr marL="0" indent="0">
              <a:buNone/>
            </a:pPr>
            <a:endParaRPr lang="en-US" sz="1800" u="sng" dirty="0">
              <a:latin typeface="Goudy Old Style" panose="02020502050305020303" pitchFamily="18" charset="77"/>
            </a:endParaRPr>
          </a:p>
        </p:txBody>
      </p:sp>
      <p:sp>
        <p:nvSpPr>
          <p:cNvPr id="7" name="Content Placeholder 6">
            <a:extLst>
              <a:ext uri="{FF2B5EF4-FFF2-40B4-BE49-F238E27FC236}">
                <a16:creationId xmlns:a16="http://schemas.microsoft.com/office/drawing/2014/main" id="{EDA799D2-9684-AE49-A1E2-CB5AC17335B7}"/>
              </a:ext>
            </a:extLst>
          </p:cNvPr>
          <p:cNvSpPr>
            <a:spLocks noGrp="1"/>
          </p:cNvSpPr>
          <p:nvPr>
            <p:ph sz="half" idx="2"/>
          </p:nvPr>
        </p:nvSpPr>
        <p:spPr>
          <a:xfrm>
            <a:off x="5359400" y="1007959"/>
            <a:ext cx="6438900" cy="3060702"/>
          </a:xfrm>
        </p:spPr>
        <p:txBody>
          <a:bodyPr>
            <a:normAutofit fontScale="70000" lnSpcReduction="20000"/>
          </a:bodyPr>
          <a:lstStyle/>
          <a:p>
            <a:pPr marL="0" indent="0">
              <a:buNone/>
            </a:pPr>
            <a:r>
              <a:rPr lang="en-US" sz="1800" u="sng" dirty="0">
                <a:latin typeface="Goudy Old Style" panose="02020502050305020303" pitchFamily="18" charset="77"/>
              </a:rPr>
              <a:t>Directions</a:t>
            </a:r>
          </a:p>
          <a:p>
            <a:r>
              <a:rPr lang="en-US" sz="1800" dirty="0">
                <a:latin typeface="Goudy Old Style" panose="02020502050305020303" pitchFamily="18" charset="77"/>
              </a:rPr>
              <a:t>Preheat oven to 425º F  </a:t>
            </a:r>
          </a:p>
          <a:p>
            <a:r>
              <a:rPr lang="en-US" sz="1800" dirty="0">
                <a:latin typeface="Goudy Old Style" panose="02020502050305020303" pitchFamily="18" charset="77"/>
              </a:rPr>
              <a:t>Prepare a baking sheet by greasing or placing parchment paper on top. Set aside</a:t>
            </a:r>
          </a:p>
          <a:p>
            <a:r>
              <a:rPr lang="en-US" sz="1800" dirty="0">
                <a:latin typeface="Goudy Old Style" panose="02020502050305020303" pitchFamily="18" charset="77"/>
              </a:rPr>
              <a:t>Mix flour, baking powder, sugar and salt</a:t>
            </a:r>
          </a:p>
          <a:p>
            <a:r>
              <a:rPr lang="en-US" sz="1800" dirty="0">
                <a:latin typeface="Goudy Old Style" panose="02020502050305020303" pitchFamily="18" charset="77"/>
              </a:rPr>
              <a:t>Work in margarine with a fork until the mixture is crumbly</a:t>
            </a:r>
          </a:p>
          <a:p>
            <a:r>
              <a:rPr lang="en-US" sz="1800" dirty="0">
                <a:latin typeface="Goudy Old Style" panose="02020502050305020303" pitchFamily="18" charset="77"/>
              </a:rPr>
              <a:t>Knead and shape dough into a ball</a:t>
            </a:r>
          </a:p>
          <a:p>
            <a:r>
              <a:rPr lang="en-US" sz="1800" dirty="0">
                <a:latin typeface="Goudy Old Style" panose="02020502050305020303" pitchFamily="18" charset="77"/>
              </a:rPr>
              <a:t>Place on prepared baking sheet and flatten into a disc, 1 inch thick</a:t>
            </a:r>
          </a:p>
          <a:p>
            <a:r>
              <a:rPr lang="en-US" sz="1800" dirty="0">
                <a:latin typeface="Goudy Old Style" panose="02020502050305020303" pitchFamily="18" charset="77"/>
              </a:rPr>
              <a:t>Bake at 425º F  for 10 - 12 minutes, until lightly browned</a:t>
            </a:r>
          </a:p>
          <a:p>
            <a:r>
              <a:rPr lang="en-US" sz="1800" dirty="0">
                <a:latin typeface="Goudy Old Style" panose="02020502050305020303" pitchFamily="18" charset="77"/>
              </a:rPr>
              <a:t>Top with your </a:t>
            </a:r>
            <a:r>
              <a:rPr lang="en-US" sz="1800" dirty="0" err="1">
                <a:latin typeface="Goudy Old Style" panose="02020502050305020303" pitchFamily="18" charset="77"/>
              </a:rPr>
              <a:t>favourite</a:t>
            </a:r>
            <a:r>
              <a:rPr lang="en-US" sz="1800" dirty="0">
                <a:latin typeface="Goudy Old Style" panose="02020502050305020303" pitchFamily="18" charset="77"/>
              </a:rPr>
              <a:t> spread and enjoy! </a:t>
            </a:r>
          </a:p>
        </p:txBody>
      </p:sp>
      <p:sp>
        <p:nvSpPr>
          <p:cNvPr id="9" name="TextBox 8">
            <a:extLst>
              <a:ext uri="{FF2B5EF4-FFF2-40B4-BE49-F238E27FC236}">
                <a16:creationId xmlns:a16="http://schemas.microsoft.com/office/drawing/2014/main" id="{07751285-16AB-1D48-9F2F-B2E4B36B0315}"/>
              </a:ext>
            </a:extLst>
          </p:cNvPr>
          <p:cNvSpPr txBox="1"/>
          <p:nvPr/>
        </p:nvSpPr>
        <p:spPr>
          <a:xfrm>
            <a:off x="7213600" y="6132412"/>
            <a:ext cx="4978400" cy="285749"/>
          </a:xfrm>
          <a:prstGeom prst="rect">
            <a:avLst/>
          </a:prstGeom>
          <a:noFill/>
        </p:spPr>
        <p:txBody>
          <a:bodyPr wrap="square" rtlCol="0">
            <a:spAutoFit/>
          </a:bodyPr>
          <a:lstStyle/>
          <a:p>
            <a:r>
              <a:rPr lang="en-US" sz="1200" dirty="0">
                <a:latin typeface="Goudy Old Style" panose="02020502050305020303" pitchFamily="18" charset="77"/>
              </a:rPr>
              <a:t>Recipe adapted from: https://</a:t>
            </a:r>
            <a:r>
              <a:rPr lang="en-US" sz="1200" dirty="0" err="1">
                <a:latin typeface="Goudy Old Style" panose="02020502050305020303" pitchFamily="18" charset="77"/>
              </a:rPr>
              <a:t>www.canadianliving.com</a:t>
            </a:r>
            <a:r>
              <a:rPr lang="en-US" sz="1200" dirty="0">
                <a:latin typeface="Goudy Old Style" panose="02020502050305020303" pitchFamily="18" charset="77"/>
              </a:rPr>
              <a:t>/food/recipe/bannock-1</a:t>
            </a:r>
          </a:p>
        </p:txBody>
      </p:sp>
      <p:pic>
        <p:nvPicPr>
          <p:cNvPr id="13" name="Picture 12" descr="A loaf of bread on a wooden surface&#10;&#10;Description automatically generated with low confidence">
            <a:extLst>
              <a:ext uri="{FF2B5EF4-FFF2-40B4-BE49-F238E27FC236}">
                <a16:creationId xmlns:a16="http://schemas.microsoft.com/office/drawing/2014/main" id="{4FA2B38C-9C87-4645-A56F-D056F3FC91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2050" y="4088768"/>
            <a:ext cx="3257550" cy="1951567"/>
          </a:xfrm>
          <a:prstGeom prst="rect">
            <a:avLst/>
          </a:prstGeom>
        </p:spPr>
      </p:pic>
      <p:sp>
        <p:nvSpPr>
          <p:cNvPr id="14" name="TextBox 13">
            <a:extLst>
              <a:ext uri="{FF2B5EF4-FFF2-40B4-BE49-F238E27FC236}">
                <a16:creationId xmlns:a16="http://schemas.microsoft.com/office/drawing/2014/main" id="{D322A1ED-7A75-7840-9B86-A530DE1D5DD7}"/>
              </a:ext>
            </a:extLst>
          </p:cNvPr>
          <p:cNvSpPr txBox="1"/>
          <p:nvPr/>
        </p:nvSpPr>
        <p:spPr>
          <a:xfrm>
            <a:off x="8782050" y="3888713"/>
            <a:ext cx="2714205" cy="200055"/>
          </a:xfrm>
          <a:prstGeom prst="rect">
            <a:avLst/>
          </a:prstGeom>
          <a:noFill/>
        </p:spPr>
        <p:txBody>
          <a:bodyPr wrap="none" rtlCol="0">
            <a:spAutoFit/>
          </a:bodyPr>
          <a:lstStyle/>
          <a:p>
            <a:r>
              <a:rPr lang="en-US" sz="700" dirty="0">
                <a:solidFill>
                  <a:schemeClr val="accent6"/>
                </a:solidFill>
                <a:latin typeface="Goudy Old Style" panose="02020502050305020303" pitchFamily="18" charset="77"/>
              </a:rPr>
              <a:t>https://</a:t>
            </a:r>
            <a:r>
              <a:rPr lang="en-US" sz="700" dirty="0" err="1">
                <a:solidFill>
                  <a:schemeClr val="accent6"/>
                </a:solidFill>
                <a:latin typeface="Goudy Old Style" panose="02020502050305020303" pitchFamily="18" charset="77"/>
              </a:rPr>
              <a:t>morselsminus.wordpress.com</a:t>
            </a:r>
            <a:r>
              <a:rPr lang="en-US" sz="700" dirty="0">
                <a:solidFill>
                  <a:schemeClr val="accent6"/>
                </a:solidFill>
                <a:latin typeface="Goudy Old Style" panose="02020502050305020303" pitchFamily="18" charset="77"/>
              </a:rPr>
              <a:t>/2011/06/17/bannock-fry-bread/</a:t>
            </a:r>
          </a:p>
        </p:txBody>
      </p:sp>
      <p:pic>
        <p:nvPicPr>
          <p:cNvPr id="4" name="Picture 3" descr="A picture containing food&#10;&#10;Description automatically generated">
            <a:extLst>
              <a:ext uri="{FF2B5EF4-FFF2-40B4-BE49-F238E27FC236}">
                <a16:creationId xmlns:a16="http://schemas.microsoft.com/office/drawing/2014/main" id="{A5C38A0B-4573-E944-9D2B-4F27D31B8C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143234" y="3728145"/>
            <a:ext cx="1992961" cy="2714205"/>
          </a:xfrm>
          <a:prstGeom prst="rect">
            <a:avLst/>
          </a:prstGeom>
        </p:spPr>
      </p:pic>
      <p:sp>
        <p:nvSpPr>
          <p:cNvPr id="12" name="TextBox 11">
            <a:extLst>
              <a:ext uri="{FF2B5EF4-FFF2-40B4-BE49-F238E27FC236}">
                <a16:creationId xmlns:a16="http://schemas.microsoft.com/office/drawing/2014/main" id="{049138DD-CC81-EF4A-BB1B-E6D9ABF3E394}"/>
              </a:ext>
            </a:extLst>
          </p:cNvPr>
          <p:cNvSpPr txBox="1"/>
          <p:nvPr/>
        </p:nvSpPr>
        <p:spPr>
          <a:xfrm>
            <a:off x="5713623" y="3883059"/>
            <a:ext cx="2029723" cy="200055"/>
          </a:xfrm>
          <a:prstGeom prst="rect">
            <a:avLst/>
          </a:prstGeom>
          <a:noFill/>
        </p:spPr>
        <p:txBody>
          <a:bodyPr wrap="none" rtlCol="0">
            <a:spAutoFit/>
          </a:bodyPr>
          <a:lstStyle/>
          <a:p>
            <a:r>
              <a:rPr lang="en-US" sz="700" dirty="0">
                <a:solidFill>
                  <a:schemeClr val="accent6"/>
                </a:solidFill>
                <a:latin typeface="Goudy Old Style" panose="02020502050305020303" pitchFamily="18" charset="77"/>
              </a:rPr>
              <a:t>https://</a:t>
            </a:r>
            <a:r>
              <a:rPr lang="en-US" sz="700" dirty="0" err="1">
                <a:solidFill>
                  <a:schemeClr val="accent6"/>
                </a:solidFill>
                <a:latin typeface="Goudy Old Style" panose="02020502050305020303" pitchFamily="18" charset="77"/>
              </a:rPr>
              <a:t>www.allrecipes.com</a:t>
            </a:r>
            <a:r>
              <a:rPr lang="en-US" sz="700" dirty="0">
                <a:solidFill>
                  <a:schemeClr val="accent6"/>
                </a:solidFill>
                <a:latin typeface="Goudy Old Style" panose="02020502050305020303" pitchFamily="18" charset="77"/>
              </a:rPr>
              <a:t>/recipe/6919/bannock/</a:t>
            </a:r>
          </a:p>
        </p:txBody>
      </p:sp>
      <p:sp>
        <p:nvSpPr>
          <p:cNvPr id="5" name="Slide Number Placeholder 4">
            <a:extLst>
              <a:ext uri="{FF2B5EF4-FFF2-40B4-BE49-F238E27FC236}">
                <a16:creationId xmlns:a16="http://schemas.microsoft.com/office/drawing/2014/main" id="{F0EEA261-348A-C549-B9C5-355D72929BBF}"/>
              </a:ext>
            </a:extLst>
          </p:cNvPr>
          <p:cNvSpPr>
            <a:spLocks noGrp="1"/>
          </p:cNvSpPr>
          <p:nvPr>
            <p:ph type="sldNum" sz="quarter" idx="12"/>
          </p:nvPr>
        </p:nvSpPr>
        <p:spPr>
          <a:xfrm>
            <a:off x="8610600" y="5916511"/>
            <a:ext cx="2743200" cy="365125"/>
          </a:xfrm>
        </p:spPr>
        <p:txBody>
          <a:bodyPr/>
          <a:lstStyle/>
          <a:p>
            <a:fld id="{A3F24D94-418A-494F-91DC-B1C2D2F6F76D}" type="slidenum">
              <a:rPr lang="en-US" smtClean="0"/>
              <a:t>12</a:t>
            </a:fld>
            <a:endParaRPr lang="en-US"/>
          </a:p>
        </p:txBody>
      </p:sp>
      <p:sp>
        <p:nvSpPr>
          <p:cNvPr id="8" name="Footer Placeholder 7">
            <a:extLst>
              <a:ext uri="{FF2B5EF4-FFF2-40B4-BE49-F238E27FC236}">
                <a16:creationId xmlns:a16="http://schemas.microsoft.com/office/drawing/2014/main" id="{34CA9D5C-3AEE-A64F-8E05-00057A7F5FDB}"/>
              </a:ext>
            </a:extLst>
          </p:cNvPr>
          <p:cNvSpPr>
            <a:spLocks noGrp="1"/>
          </p:cNvSpPr>
          <p:nvPr>
            <p:ph type="ftr" sz="quarter" idx="11"/>
          </p:nvPr>
        </p:nvSpPr>
        <p:spPr>
          <a:xfrm>
            <a:off x="4038600" y="5916511"/>
            <a:ext cx="4114800" cy="365125"/>
          </a:xfrm>
        </p:spPr>
        <p:txBody>
          <a:bodyPr/>
          <a:lstStyle/>
          <a:p>
            <a:endParaRPr lang="en-US"/>
          </a:p>
        </p:txBody>
      </p:sp>
      <p:sp>
        <p:nvSpPr>
          <p:cNvPr id="18" name="Rectangle 17">
            <a:extLst>
              <a:ext uri="{FF2B5EF4-FFF2-40B4-BE49-F238E27FC236}">
                <a16:creationId xmlns:a16="http://schemas.microsoft.com/office/drawing/2014/main" id="{C5ED6181-9819-7D4B-955B-5FEF703C2CED}"/>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0">
            <a:extLst>
              <a:ext uri="{FF2B5EF4-FFF2-40B4-BE49-F238E27FC236}">
                <a16:creationId xmlns:a16="http://schemas.microsoft.com/office/drawing/2014/main" id="{21A4E9D0-6365-5E49-9E56-0CE4FAEFD8C8}"/>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12</a:t>
            </a:r>
          </a:p>
        </p:txBody>
      </p:sp>
      <p:pic>
        <p:nvPicPr>
          <p:cNvPr id="20" name="Picture 19">
            <a:extLst>
              <a:ext uri="{FF2B5EF4-FFF2-40B4-BE49-F238E27FC236}">
                <a16:creationId xmlns:a16="http://schemas.microsoft.com/office/drawing/2014/main" id="{0F89544B-B4BE-6F4B-9A92-7F6D3F2753B6}"/>
              </a:ext>
            </a:extLst>
          </p:cNvPr>
          <p:cNvPicPr/>
          <p:nvPr/>
        </p:nvPicPr>
        <p:blipFill>
          <a:blip r:embed="rId5"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56524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331C-E5A3-B940-ABD7-0C70A61F1332}"/>
              </a:ext>
            </a:extLst>
          </p:cNvPr>
          <p:cNvSpPr>
            <a:spLocks noGrp="1"/>
          </p:cNvSpPr>
          <p:nvPr>
            <p:ph type="title"/>
          </p:nvPr>
        </p:nvSpPr>
        <p:spPr/>
        <p:txBody>
          <a:bodyPr/>
          <a:lstStyle/>
          <a:p>
            <a:pPr algn="ctr"/>
            <a:r>
              <a:rPr lang="en-US" b="1" dirty="0">
                <a:solidFill>
                  <a:srgbClr val="256518"/>
                </a:solidFill>
                <a:latin typeface="Goudy Old Style" panose="02020502050305020303" pitchFamily="18" charset="77"/>
              </a:rPr>
              <a:t>What does bannock mean to YOU?</a:t>
            </a:r>
            <a:endParaRPr lang="en-US" b="1" dirty="0">
              <a:solidFill>
                <a:srgbClr val="256518"/>
              </a:solidFill>
              <a:latin typeface="Perpetua Titling MT" panose="02020502060505020804" pitchFamily="18" charset="77"/>
            </a:endParaRPr>
          </a:p>
        </p:txBody>
      </p:sp>
      <p:sp>
        <p:nvSpPr>
          <p:cNvPr id="3" name="Content Placeholder 2">
            <a:extLst>
              <a:ext uri="{FF2B5EF4-FFF2-40B4-BE49-F238E27FC236}">
                <a16:creationId xmlns:a16="http://schemas.microsoft.com/office/drawing/2014/main" id="{7347522F-EA02-2F4F-BE2C-5C3D83935FDA}"/>
              </a:ext>
            </a:extLst>
          </p:cNvPr>
          <p:cNvSpPr>
            <a:spLocks noGrp="1"/>
          </p:cNvSpPr>
          <p:nvPr>
            <p:ph idx="1"/>
          </p:nvPr>
        </p:nvSpPr>
        <p:spPr/>
        <p:txBody>
          <a:bodyPr/>
          <a:lstStyle/>
          <a:p>
            <a:r>
              <a:rPr lang="en-US" dirty="0">
                <a:latin typeface="Goudy Old Style" panose="02020502050305020303" pitchFamily="18" charset="77"/>
              </a:rPr>
              <a:t>Have you eaten bannock before? If yes, who made it? </a:t>
            </a:r>
          </a:p>
          <a:p>
            <a:r>
              <a:rPr lang="en-US" dirty="0">
                <a:latin typeface="Goudy Old Style" panose="02020502050305020303" pitchFamily="18" charset="77"/>
              </a:rPr>
              <a:t>Have you made bannock before? If yes, who taught you how to make it?</a:t>
            </a:r>
          </a:p>
          <a:p>
            <a:r>
              <a:rPr lang="en-US" dirty="0">
                <a:latin typeface="Goudy Old Style" panose="02020502050305020303" pitchFamily="18" charset="77"/>
              </a:rPr>
              <a:t>What do you like to put on top of your bannock?</a:t>
            </a:r>
          </a:p>
          <a:p>
            <a:r>
              <a:rPr lang="en-US" dirty="0">
                <a:latin typeface="Goudy Old Style" panose="02020502050305020303" pitchFamily="18" charset="77"/>
              </a:rPr>
              <a:t>Is bannock something you eat regularly in your family?</a:t>
            </a:r>
          </a:p>
          <a:p>
            <a:r>
              <a:rPr lang="en-US" dirty="0">
                <a:latin typeface="Goudy Old Style" panose="02020502050305020303" pitchFamily="18" charset="77"/>
              </a:rPr>
              <a:t>Do you want to make some bannock?</a:t>
            </a:r>
          </a:p>
          <a:p>
            <a:endParaRPr lang="en-US" dirty="0">
              <a:latin typeface="Goudy Old Style" panose="02020502050305020303" pitchFamily="18" charset="77"/>
            </a:endParaRPr>
          </a:p>
        </p:txBody>
      </p:sp>
      <p:sp>
        <p:nvSpPr>
          <p:cNvPr id="5" name="Slide Number Placeholder 4">
            <a:extLst>
              <a:ext uri="{FF2B5EF4-FFF2-40B4-BE49-F238E27FC236}">
                <a16:creationId xmlns:a16="http://schemas.microsoft.com/office/drawing/2014/main" id="{56168E88-B719-EF4E-AC9C-EB288D7DB03B}"/>
              </a:ext>
            </a:extLst>
          </p:cNvPr>
          <p:cNvSpPr>
            <a:spLocks noGrp="1"/>
          </p:cNvSpPr>
          <p:nvPr>
            <p:ph type="sldNum" sz="quarter" idx="12"/>
          </p:nvPr>
        </p:nvSpPr>
        <p:spPr/>
        <p:txBody>
          <a:bodyPr/>
          <a:lstStyle/>
          <a:p>
            <a:fld id="{A3F24D94-418A-494F-91DC-B1C2D2F6F76D}" type="slidenum">
              <a:rPr lang="en-US" smtClean="0"/>
              <a:t>13</a:t>
            </a:fld>
            <a:endParaRPr lang="en-US"/>
          </a:p>
        </p:txBody>
      </p:sp>
      <p:sp>
        <p:nvSpPr>
          <p:cNvPr id="7" name="Rectangle 6">
            <a:extLst>
              <a:ext uri="{FF2B5EF4-FFF2-40B4-BE49-F238E27FC236}">
                <a16:creationId xmlns:a16="http://schemas.microsoft.com/office/drawing/2014/main" id="{AF7A053E-6A2F-C947-BE9B-ECCDD752D59E}"/>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0">
            <a:extLst>
              <a:ext uri="{FF2B5EF4-FFF2-40B4-BE49-F238E27FC236}">
                <a16:creationId xmlns:a16="http://schemas.microsoft.com/office/drawing/2014/main" id="{74625F14-212A-B24E-9364-3C7B48D6DF3E}"/>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13</a:t>
            </a:r>
          </a:p>
        </p:txBody>
      </p:sp>
      <p:pic>
        <p:nvPicPr>
          <p:cNvPr id="9" name="Picture 8">
            <a:extLst>
              <a:ext uri="{FF2B5EF4-FFF2-40B4-BE49-F238E27FC236}">
                <a16:creationId xmlns:a16="http://schemas.microsoft.com/office/drawing/2014/main" id="{8D78F2A8-BAA0-AB44-B6F0-4AE4BA37BE50}"/>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95359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6AFC-24C7-4C22-8FFF-25538BB9B5B7}"/>
              </a:ext>
            </a:extLst>
          </p:cNvPr>
          <p:cNvSpPr>
            <a:spLocks noGrp="1"/>
          </p:cNvSpPr>
          <p:nvPr>
            <p:ph type="title"/>
          </p:nvPr>
        </p:nvSpPr>
        <p:spPr>
          <a:xfrm>
            <a:off x="349928" y="98795"/>
            <a:ext cx="2934810" cy="700195"/>
          </a:xfrm>
        </p:spPr>
        <p:txBody>
          <a:bodyPr>
            <a:normAutofit/>
          </a:bodyPr>
          <a:lstStyle/>
          <a:p>
            <a:r>
              <a:rPr lang="en-CA" sz="3200" dirty="0"/>
              <a:t>Photo credits</a:t>
            </a:r>
          </a:p>
        </p:txBody>
      </p:sp>
      <p:sp>
        <p:nvSpPr>
          <p:cNvPr id="3" name="Content Placeholder 2">
            <a:extLst>
              <a:ext uri="{FF2B5EF4-FFF2-40B4-BE49-F238E27FC236}">
                <a16:creationId xmlns:a16="http://schemas.microsoft.com/office/drawing/2014/main" id="{06FD61DF-75C6-42A0-900F-A058699A64D1}"/>
              </a:ext>
            </a:extLst>
          </p:cNvPr>
          <p:cNvSpPr>
            <a:spLocks noGrp="1"/>
          </p:cNvSpPr>
          <p:nvPr>
            <p:ph idx="1"/>
          </p:nvPr>
        </p:nvSpPr>
        <p:spPr>
          <a:xfrm>
            <a:off x="349928" y="798990"/>
            <a:ext cx="11492144" cy="5377973"/>
          </a:xfrm>
        </p:spPr>
        <p:txBody>
          <a:bodyPr/>
          <a:lstStyle/>
          <a:p>
            <a:pPr marL="0" indent="0">
              <a:buNone/>
            </a:pPr>
            <a:r>
              <a:rPr lang="en-US" sz="1200" dirty="0"/>
              <a:t>Slide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2"/>
              </a:rPr>
              <a:t>https://cdn.pixabay.com/photo/2013/07/13/14/00/bag-16x1932_960_720.png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3"/>
              </a:rPr>
              <a:t>https://openclipart.org/image/2400px/svg_to_png/180741/old-tin-can.png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4"/>
              </a:rPr>
              <a:t>https://openclipart.org/image/800px/svg_to_png/23857/Anonymous-Butter.png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5"/>
              </a:rPr>
              <a:t>http://www.pngall.com/wp-content/uploads/2/Salt-PNG-Pic.png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6"/>
              </a:rPr>
              <a:t>https://cdn.pixabay.com/photo/2014/03/24/17/21/water-295492_640.png</a:t>
            </a:r>
            <a:endParaRPr lang="en-US"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Slide 3:</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7"/>
              </a:rPr>
              <a:t>https://cdn.pixabay.com/photo/2017/02/22/02/27/map-2088308_960_720.png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8"/>
              </a:rPr>
              <a:t>https://cdn.pixabay.com/photo/2017/02/01/00/28/pirate-ship-2028574_960_720.png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9"/>
              </a:rPr>
              <a:t>https://upload.wikimedia.org/wikipedia/commons/thumb/9/92/Flag_map_of_Scotland.svg/1200px-Flag_map_of_Scotland.svg.png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Slide 8:</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10"/>
              </a:rPr>
              <a:t>https://cdn.pixabay.com/photo/2013/07/13/11/43/frying-158521_640.png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11"/>
              </a:rPr>
              <a:t>https://upload.wikimedia.org/wikipedia/commons/thumb/4/4a/Oven_and_range.svg/1024px-Oven_and_range.svg.png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12"/>
              </a:rPr>
              <a:t>https://cdn.pixabay.com/photo/2014/03/24/17/07/campfire-295095_960_720.png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Slide 10:</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13"/>
              </a:rPr>
              <a:t>http://pngimg.com/uploads/wheat/wheat_PNG65.png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latin typeface="Goudy Old Style" panose="02020502050305020303" pitchFamily="18" charset="77"/>
                <a:hlinkClick r:id="rId14"/>
              </a:rPr>
              <a:t>http://pngimg.com/uploads/blueberries/blueberries_PNG18.png</a:t>
            </a:r>
            <a:r>
              <a:rPr lang="en-US" sz="1200" dirty="0">
                <a:solidFill>
                  <a:srgbClr val="00B050"/>
                </a:solidFill>
                <a:latin typeface="Goudy Old Style" panose="02020502050305020303" pitchFamily="18"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4"/>
              </a:rPr>
              <a:t>https://openclipart.org/image/800px/svg_to_png/23857/Anonymous-Butter.png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15"/>
              </a:rPr>
              <a:t>http://pngimg.com/uploads/jam/jam_PNG94.png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hlinkClick r:id="rId16"/>
              </a:rPr>
              <a:t>http://pngimg.com/uploads/dates/dates_PNG11050.png</a:t>
            </a:r>
            <a:r>
              <a:rPr lang="en-US" sz="1200"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9" name="Rectangle 8">
            <a:extLst>
              <a:ext uri="{FF2B5EF4-FFF2-40B4-BE49-F238E27FC236}">
                <a16:creationId xmlns:a16="http://schemas.microsoft.com/office/drawing/2014/main" id="{936B641F-67FC-3C42-BB02-8F4846419039}"/>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9B9FCA5F-F38F-7344-84B8-41DC2DD067F7}"/>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14</a:t>
            </a:r>
          </a:p>
        </p:txBody>
      </p:sp>
      <p:pic>
        <p:nvPicPr>
          <p:cNvPr id="11" name="Picture 10">
            <a:extLst>
              <a:ext uri="{FF2B5EF4-FFF2-40B4-BE49-F238E27FC236}">
                <a16:creationId xmlns:a16="http://schemas.microsoft.com/office/drawing/2014/main" id="{190102E4-A3B1-4244-9ECD-69877E2B621A}"/>
              </a:ext>
            </a:extLst>
          </p:cNvPr>
          <p:cNvPicPr/>
          <p:nvPr/>
        </p:nvPicPr>
        <p:blipFill>
          <a:blip r:embed="rId17"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206517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997FB25-6443-3040-B401-F44B731C8B44}"/>
              </a:ext>
            </a:extLst>
          </p:cNvPr>
          <p:cNvSpPr txBox="1"/>
          <p:nvPr/>
        </p:nvSpPr>
        <p:spPr>
          <a:xfrm>
            <a:off x="7924194" y="4657790"/>
            <a:ext cx="1313688" cy="461665"/>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cdn.pixabay.com</a:t>
            </a:r>
            <a:r>
              <a:rPr lang="en-US" sz="800" dirty="0">
                <a:solidFill>
                  <a:srgbClr val="00B050"/>
                </a:solidFill>
              </a:rPr>
              <a:t>/photo/2014/03/24/17/21/water-295492_640.png</a:t>
            </a:r>
          </a:p>
        </p:txBody>
      </p:sp>
      <p:sp>
        <p:nvSpPr>
          <p:cNvPr id="8" name="TextBox 7">
            <a:extLst>
              <a:ext uri="{FF2B5EF4-FFF2-40B4-BE49-F238E27FC236}">
                <a16:creationId xmlns:a16="http://schemas.microsoft.com/office/drawing/2014/main" id="{F2820ED0-FC3C-7A40-8F91-BFAAF688FED1}"/>
              </a:ext>
            </a:extLst>
          </p:cNvPr>
          <p:cNvSpPr txBox="1"/>
          <p:nvPr/>
        </p:nvSpPr>
        <p:spPr>
          <a:xfrm>
            <a:off x="10168270" y="4405232"/>
            <a:ext cx="792047" cy="707886"/>
          </a:xfrm>
          <a:prstGeom prst="rect">
            <a:avLst/>
          </a:prstGeom>
          <a:noFill/>
        </p:spPr>
        <p:txBody>
          <a:bodyPr wrap="square" rtlCol="0">
            <a:spAutoFit/>
          </a:bodyPr>
          <a:lstStyle/>
          <a:p>
            <a:r>
              <a:rPr lang="en-US" sz="800" dirty="0">
                <a:solidFill>
                  <a:srgbClr val="00B050"/>
                </a:solidFill>
              </a:rPr>
              <a:t>http://</a:t>
            </a:r>
            <a:r>
              <a:rPr lang="en-US" sz="800" dirty="0" err="1">
                <a:solidFill>
                  <a:srgbClr val="00B050"/>
                </a:solidFill>
              </a:rPr>
              <a:t>www.pngall.com</a:t>
            </a:r>
            <a:r>
              <a:rPr lang="en-US" sz="800" dirty="0">
                <a:solidFill>
                  <a:srgbClr val="00B050"/>
                </a:solidFill>
              </a:rPr>
              <a:t>/wp-content/uploads/2/Salt-PNG-</a:t>
            </a:r>
            <a:r>
              <a:rPr lang="en-US" sz="800" dirty="0" err="1">
                <a:solidFill>
                  <a:srgbClr val="00B050"/>
                </a:solidFill>
              </a:rPr>
              <a:t>Pic.png</a:t>
            </a:r>
            <a:endParaRPr lang="en-US" sz="800" dirty="0">
              <a:solidFill>
                <a:srgbClr val="00B050"/>
              </a:solidFill>
            </a:endParaRPr>
          </a:p>
        </p:txBody>
      </p:sp>
      <p:sp>
        <p:nvSpPr>
          <p:cNvPr id="7" name="TextBox 6">
            <a:extLst>
              <a:ext uri="{FF2B5EF4-FFF2-40B4-BE49-F238E27FC236}">
                <a16:creationId xmlns:a16="http://schemas.microsoft.com/office/drawing/2014/main" id="{F83A6DF7-DB30-0D4B-A4B3-DB3C712FF84B}"/>
              </a:ext>
            </a:extLst>
          </p:cNvPr>
          <p:cNvSpPr txBox="1"/>
          <p:nvPr/>
        </p:nvSpPr>
        <p:spPr>
          <a:xfrm>
            <a:off x="6680646" y="3082420"/>
            <a:ext cx="1584960" cy="461665"/>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openclipart.org</a:t>
            </a:r>
            <a:r>
              <a:rPr lang="en-US" sz="800" dirty="0">
                <a:solidFill>
                  <a:srgbClr val="00B050"/>
                </a:solidFill>
              </a:rPr>
              <a:t>/image/800px/</a:t>
            </a:r>
            <a:r>
              <a:rPr lang="en-US" sz="800" dirty="0" err="1">
                <a:solidFill>
                  <a:srgbClr val="00B050"/>
                </a:solidFill>
              </a:rPr>
              <a:t>svg_to_png</a:t>
            </a:r>
            <a:r>
              <a:rPr lang="en-US" sz="800" dirty="0">
                <a:solidFill>
                  <a:srgbClr val="00B050"/>
                </a:solidFill>
              </a:rPr>
              <a:t>/23857/Anonymous-</a:t>
            </a:r>
            <a:r>
              <a:rPr lang="en-US" sz="800" dirty="0" err="1">
                <a:solidFill>
                  <a:srgbClr val="00B050"/>
                </a:solidFill>
              </a:rPr>
              <a:t>Butter.png</a:t>
            </a:r>
            <a:endParaRPr lang="en-US" sz="800" dirty="0">
              <a:solidFill>
                <a:srgbClr val="00B050"/>
              </a:solidFill>
            </a:endParaRPr>
          </a:p>
        </p:txBody>
      </p:sp>
      <p:sp>
        <p:nvSpPr>
          <p:cNvPr id="5" name="TextBox 4">
            <a:extLst>
              <a:ext uri="{FF2B5EF4-FFF2-40B4-BE49-F238E27FC236}">
                <a16:creationId xmlns:a16="http://schemas.microsoft.com/office/drawing/2014/main" id="{DEBB26DD-FDD3-2B42-8EF0-485DB34E484D}"/>
              </a:ext>
            </a:extLst>
          </p:cNvPr>
          <p:cNvSpPr txBox="1"/>
          <p:nvPr/>
        </p:nvSpPr>
        <p:spPr>
          <a:xfrm>
            <a:off x="10059353" y="1826483"/>
            <a:ext cx="1184165" cy="584775"/>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openclipart.org</a:t>
            </a:r>
            <a:r>
              <a:rPr lang="en-US" sz="800" dirty="0">
                <a:solidFill>
                  <a:srgbClr val="00B050"/>
                </a:solidFill>
              </a:rPr>
              <a:t>/image/2400px/</a:t>
            </a:r>
            <a:r>
              <a:rPr lang="en-US" sz="800" dirty="0" err="1">
                <a:solidFill>
                  <a:srgbClr val="00B050"/>
                </a:solidFill>
              </a:rPr>
              <a:t>svg_to_png</a:t>
            </a:r>
            <a:r>
              <a:rPr lang="en-US" sz="800" dirty="0">
                <a:solidFill>
                  <a:srgbClr val="00B050"/>
                </a:solidFill>
              </a:rPr>
              <a:t>/180741/old-tin-</a:t>
            </a:r>
            <a:r>
              <a:rPr lang="en-US" sz="800" dirty="0" err="1">
                <a:solidFill>
                  <a:srgbClr val="00B050"/>
                </a:solidFill>
              </a:rPr>
              <a:t>can.png</a:t>
            </a:r>
            <a:endParaRPr lang="en-US" sz="800" dirty="0">
              <a:solidFill>
                <a:srgbClr val="00B050"/>
              </a:solidFill>
            </a:endParaRPr>
          </a:p>
        </p:txBody>
      </p:sp>
      <p:sp>
        <p:nvSpPr>
          <p:cNvPr id="2" name="Title 1">
            <a:extLst>
              <a:ext uri="{FF2B5EF4-FFF2-40B4-BE49-F238E27FC236}">
                <a16:creationId xmlns:a16="http://schemas.microsoft.com/office/drawing/2014/main" id="{50CF1BFB-A0E8-5E4D-B2BA-6D474E76E8B7}"/>
              </a:ext>
            </a:extLst>
          </p:cNvPr>
          <p:cNvSpPr>
            <a:spLocks noGrp="1"/>
          </p:cNvSpPr>
          <p:nvPr>
            <p:ph type="title"/>
          </p:nvPr>
        </p:nvSpPr>
        <p:spPr>
          <a:xfrm>
            <a:off x="575733" y="365125"/>
            <a:ext cx="10778067" cy="1325563"/>
          </a:xfrm>
        </p:spPr>
        <p:txBody>
          <a:bodyPr/>
          <a:lstStyle/>
          <a:p>
            <a:r>
              <a:rPr lang="en-US" b="1" dirty="0">
                <a:solidFill>
                  <a:srgbClr val="256518"/>
                </a:solidFill>
                <a:latin typeface="Perpetua Titling MT" panose="02020502060505020804" pitchFamily="18" charset="77"/>
              </a:rPr>
              <a:t>What is Bannock?</a:t>
            </a:r>
          </a:p>
        </p:txBody>
      </p:sp>
      <p:sp>
        <p:nvSpPr>
          <p:cNvPr id="3" name="Content Placeholder 2">
            <a:extLst>
              <a:ext uri="{FF2B5EF4-FFF2-40B4-BE49-F238E27FC236}">
                <a16:creationId xmlns:a16="http://schemas.microsoft.com/office/drawing/2014/main" id="{7A539E8D-4D93-3041-A395-C5CDFF8F42FF}"/>
              </a:ext>
            </a:extLst>
          </p:cNvPr>
          <p:cNvSpPr>
            <a:spLocks noGrp="1"/>
          </p:cNvSpPr>
          <p:nvPr>
            <p:ph idx="1"/>
          </p:nvPr>
        </p:nvSpPr>
        <p:spPr/>
        <p:txBody>
          <a:bodyPr/>
          <a:lstStyle/>
          <a:p>
            <a:r>
              <a:rPr lang="en-US" sz="3200" dirty="0">
                <a:latin typeface="Goudy Old Style" panose="02020502050305020303" pitchFamily="18" charset="77"/>
              </a:rPr>
              <a:t>Bread typically made from:</a:t>
            </a:r>
          </a:p>
          <a:p>
            <a:pPr lvl="1"/>
            <a:r>
              <a:rPr lang="en-US" sz="2800" dirty="0">
                <a:latin typeface="Goudy Old Style" panose="02020502050305020303" pitchFamily="18" charset="77"/>
              </a:rPr>
              <a:t>Flour</a:t>
            </a:r>
          </a:p>
          <a:p>
            <a:pPr lvl="1"/>
            <a:r>
              <a:rPr lang="en-US" sz="2800" dirty="0">
                <a:latin typeface="Goudy Old Style" panose="02020502050305020303" pitchFamily="18" charset="77"/>
              </a:rPr>
              <a:t>Baking Powder</a:t>
            </a:r>
          </a:p>
          <a:p>
            <a:pPr lvl="1"/>
            <a:r>
              <a:rPr lang="en-US" sz="2800" dirty="0">
                <a:latin typeface="Goudy Old Style" panose="02020502050305020303" pitchFamily="18" charset="77"/>
              </a:rPr>
              <a:t>Lard or other Fat/Oil</a:t>
            </a:r>
          </a:p>
          <a:p>
            <a:pPr lvl="1"/>
            <a:r>
              <a:rPr lang="en-US" sz="2800" dirty="0">
                <a:latin typeface="Goudy Old Style" panose="02020502050305020303" pitchFamily="18" charset="77"/>
              </a:rPr>
              <a:t>Salt</a:t>
            </a:r>
          </a:p>
          <a:p>
            <a:pPr lvl="1"/>
            <a:r>
              <a:rPr lang="en-US" sz="2800" dirty="0">
                <a:latin typeface="Goudy Old Style" panose="02020502050305020303" pitchFamily="18" charset="77"/>
              </a:rPr>
              <a:t>Water</a:t>
            </a:r>
          </a:p>
        </p:txBody>
      </p:sp>
      <p:pic>
        <p:nvPicPr>
          <p:cNvPr id="6" name="Picture 5" descr="A picture containing cup, coffee, table, sitting&#10;&#10;Description automatically generated">
            <a:extLst>
              <a:ext uri="{FF2B5EF4-FFF2-40B4-BE49-F238E27FC236}">
                <a16:creationId xmlns:a16="http://schemas.microsoft.com/office/drawing/2014/main" id="{678BBD87-C845-1148-A334-0C2BDEA90429}"/>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rot="473934">
            <a:off x="10141911" y="3518914"/>
            <a:ext cx="952278" cy="1753090"/>
          </a:xfrm>
          <a:prstGeom prst="rect">
            <a:avLst/>
          </a:prstGeom>
        </p:spPr>
      </p:pic>
      <p:pic>
        <p:nvPicPr>
          <p:cNvPr id="12" name="Picture 11" descr="A close up of a sign&#10;&#10;Description automatically generated">
            <a:extLst>
              <a:ext uri="{FF2B5EF4-FFF2-40B4-BE49-F238E27FC236}">
                <a16:creationId xmlns:a16="http://schemas.microsoft.com/office/drawing/2014/main" id="{A1102CDF-9F77-BB41-975A-FAFC71F6E927}"/>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20980347">
            <a:off x="10002017" y="1008705"/>
            <a:ext cx="1106002" cy="1538233"/>
          </a:xfrm>
          <a:prstGeom prst="rect">
            <a:avLst/>
          </a:prstGeom>
        </p:spPr>
      </p:pic>
      <p:pic>
        <p:nvPicPr>
          <p:cNvPr id="16" name="Picture 15" descr="Icon&#10;&#10;Description automatically generated">
            <a:extLst>
              <a:ext uri="{FF2B5EF4-FFF2-40B4-BE49-F238E27FC236}">
                <a16:creationId xmlns:a16="http://schemas.microsoft.com/office/drawing/2014/main" id="{9901A485-DB73-0241-B15B-44722A1D629D}"/>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566285" y="2530466"/>
            <a:ext cx="1849120" cy="1583811"/>
          </a:xfrm>
          <a:prstGeom prst="rect">
            <a:avLst/>
          </a:prstGeom>
        </p:spPr>
      </p:pic>
      <p:pic>
        <p:nvPicPr>
          <p:cNvPr id="18" name="Picture 17" descr="A picture containing sitting, mirror, cup&#10;&#10;Description automatically generated">
            <a:extLst>
              <a:ext uri="{FF2B5EF4-FFF2-40B4-BE49-F238E27FC236}">
                <a16:creationId xmlns:a16="http://schemas.microsoft.com/office/drawing/2014/main" id="{E228CE1C-26F4-2B46-A526-A24E8F20847A}"/>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7587719" y="4293822"/>
            <a:ext cx="1584960" cy="1950720"/>
          </a:xfrm>
          <a:prstGeom prst="rect">
            <a:avLst/>
          </a:prstGeom>
        </p:spPr>
      </p:pic>
      <p:sp>
        <p:nvSpPr>
          <p:cNvPr id="4" name="TextBox 3">
            <a:extLst>
              <a:ext uri="{FF2B5EF4-FFF2-40B4-BE49-F238E27FC236}">
                <a16:creationId xmlns:a16="http://schemas.microsoft.com/office/drawing/2014/main" id="{8AAD511F-EE85-5741-BB9A-93148CF793DF}"/>
              </a:ext>
            </a:extLst>
          </p:cNvPr>
          <p:cNvSpPr txBox="1"/>
          <p:nvPr/>
        </p:nvSpPr>
        <p:spPr>
          <a:xfrm>
            <a:off x="7158130" y="1070294"/>
            <a:ext cx="1849119" cy="338554"/>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cdn.pixabay.com</a:t>
            </a:r>
            <a:r>
              <a:rPr lang="en-US" sz="800" dirty="0">
                <a:solidFill>
                  <a:srgbClr val="00B050"/>
                </a:solidFill>
              </a:rPr>
              <a:t>/photo/2013/07/13/14/00/bag-16x1932_960_720.png</a:t>
            </a:r>
          </a:p>
        </p:txBody>
      </p:sp>
      <p:pic>
        <p:nvPicPr>
          <p:cNvPr id="13" name="Picture 12">
            <a:extLst>
              <a:ext uri="{FF2B5EF4-FFF2-40B4-BE49-F238E27FC236}">
                <a16:creationId xmlns:a16="http://schemas.microsoft.com/office/drawing/2014/main" id="{5E7E9953-346C-E44C-A71B-3D6A2CAE5777}"/>
              </a:ext>
            </a:extLst>
          </p:cNvPr>
          <p:cNvPicPr>
            <a:picLocks noChangeAspect="1"/>
          </p:cNvPicPr>
          <p:nvPr/>
        </p:nvPicPr>
        <p:blipFill>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7062610" y="328904"/>
            <a:ext cx="1925540" cy="1711591"/>
          </a:xfrm>
          <a:prstGeom prst="rect">
            <a:avLst/>
          </a:prstGeom>
        </p:spPr>
      </p:pic>
      <p:sp>
        <p:nvSpPr>
          <p:cNvPr id="23" name="Rectangle 22">
            <a:extLst>
              <a:ext uri="{FF2B5EF4-FFF2-40B4-BE49-F238E27FC236}">
                <a16:creationId xmlns:a16="http://schemas.microsoft.com/office/drawing/2014/main" id="{72911D67-9452-3745-BD32-582081C845FF}"/>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10">
            <a:extLst>
              <a:ext uri="{FF2B5EF4-FFF2-40B4-BE49-F238E27FC236}">
                <a16:creationId xmlns:a16="http://schemas.microsoft.com/office/drawing/2014/main" id="{DA67D07B-B333-8A42-9C2B-1477EE1A09A2}"/>
              </a:ext>
            </a:extLst>
          </p:cNvPr>
          <p:cNvSpPr>
            <a:spLocks noGrp="1"/>
          </p:cNvSpPr>
          <p:nvPr>
            <p:ph type="sldNum" sz="quarter" idx="12"/>
          </p:nvPr>
        </p:nvSpPr>
        <p:spPr>
          <a:xfrm>
            <a:off x="9352346" y="6492875"/>
            <a:ext cx="2743200" cy="365125"/>
          </a:xfrm>
        </p:spPr>
        <p:txBody>
          <a:bodyPr/>
          <a:lstStyle/>
          <a:p>
            <a:r>
              <a:rPr lang="en-US" sz="1600" b="1" dirty="0">
                <a:solidFill>
                  <a:srgbClr val="256518"/>
                </a:solidFill>
                <a:latin typeface="Perpetua Titling MT" panose="02020502060505020804" pitchFamily="18" charset="77"/>
              </a:rPr>
              <a:t>2</a:t>
            </a:r>
          </a:p>
        </p:txBody>
      </p:sp>
      <p:pic>
        <p:nvPicPr>
          <p:cNvPr id="25" name="Picture 24">
            <a:extLst>
              <a:ext uri="{FF2B5EF4-FFF2-40B4-BE49-F238E27FC236}">
                <a16:creationId xmlns:a16="http://schemas.microsoft.com/office/drawing/2014/main" id="{765AB65A-4249-F746-AEF8-8E3CA510F553}"/>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12463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B803FC-1BD0-1B4F-A48D-9908555454A5}"/>
              </a:ext>
            </a:extLst>
          </p:cNvPr>
          <p:cNvSpPr txBox="1"/>
          <p:nvPr/>
        </p:nvSpPr>
        <p:spPr>
          <a:xfrm>
            <a:off x="9982200" y="3890794"/>
            <a:ext cx="1175350" cy="954107"/>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upload.wikimedia.org</a:t>
            </a:r>
            <a:r>
              <a:rPr lang="en-US" sz="800" dirty="0">
                <a:solidFill>
                  <a:srgbClr val="00B050"/>
                </a:solidFill>
              </a:rPr>
              <a:t>/</a:t>
            </a:r>
            <a:r>
              <a:rPr lang="en-US" sz="800" dirty="0" err="1">
                <a:solidFill>
                  <a:srgbClr val="00B050"/>
                </a:solidFill>
              </a:rPr>
              <a:t>wikipedia</a:t>
            </a:r>
            <a:r>
              <a:rPr lang="en-US" sz="800" dirty="0">
                <a:solidFill>
                  <a:srgbClr val="00B050"/>
                </a:solidFill>
              </a:rPr>
              <a:t>/commons/thumb/9/92/</a:t>
            </a:r>
            <a:r>
              <a:rPr lang="en-US" sz="800" dirty="0" err="1">
                <a:solidFill>
                  <a:srgbClr val="00B050"/>
                </a:solidFill>
              </a:rPr>
              <a:t>Flag_map_of_Scotland.svg</a:t>
            </a:r>
            <a:r>
              <a:rPr lang="en-US" sz="800" dirty="0">
                <a:solidFill>
                  <a:srgbClr val="00B050"/>
                </a:solidFill>
              </a:rPr>
              <a:t>/1200px-Flag_map_of_Scotland.svg.png</a:t>
            </a:r>
          </a:p>
        </p:txBody>
      </p:sp>
      <p:sp>
        <p:nvSpPr>
          <p:cNvPr id="5" name="TextBox 4">
            <a:extLst>
              <a:ext uri="{FF2B5EF4-FFF2-40B4-BE49-F238E27FC236}">
                <a16:creationId xmlns:a16="http://schemas.microsoft.com/office/drawing/2014/main" id="{E5E46AD5-012B-2D4C-9D37-8A06280AB022}"/>
              </a:ext>
            </a:extLst>
          </p:cNvPr>
          <p:cNvSpPr txBox="1"/>
          <p:nvPr/>
        </p:nvSpPr>
        <p:spPr>
          <a:xfrm>
            <a:off x="6609927" y="4680273"/>
            <a:ext cx="1188364" cy="369332"/>
          </a:xfrm>
          <a:prstGeom prst="rect">
            <a:avLst/>
          </a:prstGeom>
          <a:noFill/>
        </p:spPr>
        <p:txBody>
          <a:bodyPr wrap="square" rtlCol="0">
            <a:spAutoFit/>
          </a:bodyPr>
          <a:lstStyle/>
          <a:p>
            <a:r>
              <a:rPr lang="en-US" sz="600" dirty="0">
                <a:solidFill>
                  <a:srgbClr val="00B050"/>
                </a:solidFill>
              </a:rPr>
              <a:t>https://</a:t>
            </a:r>
            <a:r>
              <a:rPr lang="en-US" sz="600" dirty="0" err="1">
                <a:solidFill>
                  <a:srgbClr val="00B050"/>
                </a:solidFill>
              </a:rPr>
              <a:t>cdn.pixabay.com</a:t>
            </a:r>
            <a:r>
              <a:rPr lang="en-US" sz="600" dirty="0">
                <a:solidFill>
                  <a:srgbClr val="00B050"/>
                </a:solidFill>
              </a:rPr>
              <a:t>/photo/2017/02/01/00/28/pirate-ship-2028574_960_720.png</a:t>
            </a:r>
          </a:p>
        </p:txBody>
      </p:sp>
      <p:sp>
        <p:nvSpPr>
          <p:cNvPr id="4" name="TextBox 3">
            <a:extLst>
              <a:ext uri="{FF2B5EF4-FFF2-40B4-BE49-F238E27FC236}">
                <a16:creationId xmlns:a16="http://schemas.microsoft.com/office/drawing/2014/main" id="{0217F12A-3705-914A-89A2-6392D3B3D88B}"/>
              </a:ext>
            </a:extLst>
          </p:cNvPr>
          <p:cNvSpPr txBox="1"/>
          <p:nvPr/>
        </p:nvSpPr>
        <p:spPr>
          <a:xfrm>
            <a:off x="776018" y="5620334"/>
            <a:ext cx="1879600" cy="338554"/>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cdn.pixabay.com</a:t>
            </a:r>
            <a:r>
              <a:rPr lang="en-US" sz="800" dirty="0">
                <a:solidFill>
                  <a:srgbClr val="00B050"/>
                </a:solidFill>
              </a:rPr>
              <a:t>/photo/2017/02/22/02/27/map-2088308_960_720.png</a:t>
            </a:r>
          </a:p>
        </p:txBody>
      </p:sp>
      <p:sp>
        <p:nvSpPr>
          <p:cNvPr id="2" name="Title 1">
            <a:extLst>
              <a:ext uri="{FF2B5EF4-FFF2-40B4-BE49-F238E27FC236}">
                <a16:creationId xmlns:a16="http://schemas.microsoft.com/office/drawing/2014/main" id="{3F9A331C-E5A3-B940-ABD7-0C70A61F1332}"/>
              </a:ext>
            </a:extLst>
          </p:cNvPr>
          <p:cNvSpPr>
            <a:spLocks noGrp="1"/>
          </p:cNvSpPr>
          <p:nvPr>
            <p:ph type="title"/>
          </p:nvPr>
        </p:nvSpPr>
        <p:spPr/>
        <p:txBody>
          <a:bodyPr/>
          <a:lstStyle/>
          <a:p>
            <a:pPr algn="ctr"/>
            <a:r>
              <a:rPr lang="en-US" b="1" dirty="0">
                <a:solidFill>
                  <a:srgbClr val="256518"/>
                </a:solidFill>
                <a:latin typeface="Perpetua Titling MT" panose="02020502060505020804" pitchFamily="18" charset="77"/>
              </a:rPr>
              <a:t>introduction</a:t>
            </a:r>
          </a:p>
        </p:txBody>
      </p:sp>
      <p:sp>
        <p:nvSpPr>
          <p:cNvPr id="3" name="Content Placeholder 2">
            <a:extLst>
              <a:ext uri="{FF2B5EF4-FFF2-40B4-BE49-F238E27FC236}">
                <a16:creationId xmlns:a16="http://schemas.microsoft.com/office/drawing/2014/main" id="{7347522F-EA02-2F4F-BE2C-5C3D83935FDA}"/>
              </a:ext>
            </a:extLst>
          </p:cNvPr>
          <p:cNvSpPr>
            <a:spLocks noGrp="1"/>
          </p:cNvSpPr>
          <p:nvPr>
            <p:ph idx="1"/>
          </p:nvPr>
        </p:nvSpPr>
        <p:spPr/>
        <p:txBody>
          <a:bodyPr/>
          <a:lstStyle/>
          <a:p>
            <a:r>
              <a:rPr lang="en-US" dirty="0">
                <a:latin typeface="Goudy Old Style" panose="02020502050305020303" pitchFamily="18" charset="77"/>
              </a:rPr>
              <a:t>European Fur Traders from Scotland to North America in the 18</a:t>
            </a:r>
            <a:r>
              <a:rPr lang="en-US" baseline="30000" dirty="0">
                <a:latin typeface="Goudy Old Style" panose="02020502050305020303" pitchFamily="18" charset="77"/>
              </a:rPr>
              <a:t>th</a:t>
            </a:r>
            <a:r>
              <a:rPr lang="en-US" dirty="0">
                <a:latin typeface="Goudy Old Style" panose="02020502050305020303" pitchFamily="18" charset="77"/>
              </a:rPr>
              <a:t> and 19</a:t>
            </a:r>
            <a:r>
              <a:rPr lang="en-US" baseline="30000" dirty="0">
                <a:latin typeface="Goudy Old Style" panose="02020502050305020303" pitchFamily="18" charset="77"/>
              </a:rPr>
              <a:t>th</a:t>
            </a:r>
            <a:r>
              <a:rPr lang="en-US" dirty="0">
                <a:latin typeface="Goudy Old Style" panose="02020502050305020303" pitchFamily="18" charset="77"/>
              </a:rPr>
              <a:t> centuries brought their food and traditions</a:t>
            </a:r>
          </a:p>
          <a:p>
            <a:r>
              <a:rPr lang="en-US" dirty="0">
                <a:latin typeface="Goudy Old Style" panose="02020502050305020303" pitchFamily="18" charset="77"/>
              </a:rPr>
              <a:t>Flat cakes from barley or oatmeal</a:t>
            </a:r>
          </a:p>
          <a:p>
            <a:r>
              <a:rPr lang="en-US" dirty="0">
                <a:latin typeface="Goudy Old Style" panose="02020502050305020303" pitchFamily="18" charset="77"/>
              </a:rPr>
              <a:t>The Scots called it “</a:t>
            </a:r>
            <a:r>
              <a:rPr lang="en-US" dirty="0" err="1">
                <a:latin typeface="Goudy Old Style" panose="02020502050305020303" pitchFamily="18" charset="77"/>
              </a:rPr>
              <a:t>bannuc</a:t>
            </a:r>
            <a:r>
              <a:rPr lang="en-US" dirty="0">
                <a:latin typeface="Goudy Old Style" panose="02020502050305020303" pitchFamily="18" charset="77"/>
              </a:rPr>
              <a:t>”</a:t>
            </a:r>
          </a:p>
        </p:txBody>
      </p:sp>
      <p:pic>
        <p:nvPicPr>
          <p:cNvPr id="7" name="Picture 6" descr="Map&#10;&#10;Description automatically generated">
            <a:extLst>
              <a:ext uri="{FF2B5EF4-FFF2-40B4-BE49-F238E27FC236}">
                <a16:creationId xmlns:a16="http://schemas.microsoft.com/office/drawing/2014/main" id="{6519E791-0C04-794A-963F-6D82D79652E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30530" y="3723128"/>
            <a:ext cx="3577590" cy="2769747"/>
          </a:xfrm>
          <a:prstGeom prst="rect">
            <a:avLst/>
          </a:prstGeom>
        </p:spPr>
      </p:pic>
      <p:cxnSp>
        <p:nvCxnSpPr>
          <p:cNvPr id="13" name="Straight Connector 12">
            <a:extLst>
              <a:ext uri="{FF2B5EF4-FFF2-40B4-BE49-F238E27FC236}">
                <a16:creationId xmlns:a16="http://schemas.microsoft.com/office/drawing/2014/main" id="{C2CB8809-1647-284F-B703-11C9C7EBEF84}"/>
              </a:ext>
            </a:extLst>
          </p:cNvPr>
          <p:cNvCxnSpPr>
            <a:cxnSpLocks/>
          </p:cNvCxnSpPr>
          <p:nvPr/>
        </p:nvCxnSpPr>
        <p:spPr>
          <a:xfrm flipH="1">
            <a:off x="4008120" y="4118272"/>
            <a:ext cx="5203614" cy="15020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descr="Diagram&#10;&#10;Description automatically generated">
            <a:extLst>
              <a:ext uri="{FF2B5EF4-FFF2-40B4-BE49-F238E27FC236}">
                <a16:creationId xmlns:a16="http://schemas.microsoft.com/office/drawing/2014/main" id="{03A78DC8-2DB5-184D-AF1C-18FA19CA0A31}"/>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10800000" flipH="1" flipV="1">
            <a:off x="6140237" y="3360174"/>
            <a:ext cx="1677670" cy="1731017"/>
          </a:xfrm>
          <a:prstGeom prst="rect">
            <a:avLst/>
          </a:prstGeom>
        </p:spPr>
      </p:pic>
      <p:pic>
        <p:nvPicPr>
          <p:cNvPr id="9" name="Picture 8" descr="A close up of a tree&#10;&#10;Description automatically generated">
            <a:extLst>
              <a:ext uri="{FF2B5EF4-FFF2-40B4-BE49-F238E27FC236}">
                <a16:creationId xmlns:a16="http://schemas.microsoft.com/office/drawing/2014/main" id="{0005A871-054A-1541-8420-8775BC192A8A}"/>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8949758" y="1825625"/>
            <a:ext cx="2737984" cy="3659772"/>
          </a:xfrm>
          <a:prstGeom prst="rect">
            <a:avLst/>
          </a:prstGeom>
        </p:spPr>
      </p:pic>
      <p:sp>
        <p:nvSpPr>
          <p:cNvPr id="27" name="Arc 26">
            <a:extLst>
              <a:ext uri="{FF2B5EF4-FFF2-40B4-BE49-F238E27FC236}">
                <a16:creationId xmlns:a16="http://schemas.microsoft.com/office/drawing/2014/main" id="{088AFAEA-30DA-E746-A6D4-4833E4142699}"/>
              </a:ext>
            </a:extLst>
          </p:cNvPr>
          <p:cNvSpPr/>
          <p:nvPr/>
        </p:nvSpPr>
        <p:spPr>
          <a:xfrm rot="19252442">
            <a:off x="2345553" y="5730744"/>
            <a:ext cx="1137005" cy="1011370"/>
          </a:xfrm>
          <a:prstGeom prst="arc">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5792A8D2-BE6E-B84C-805C-6105404B406E}"/>
              </a:ext>
            </a:extLst>
          </p:cNvPr>
          <p:cNvSpPr/>
          <p:nvPr/>
        </p:nvSpPr>
        <p:spPr>
          <a:xfrm rot="19252442">
            <a:off x="1439293" y="5671278"/>
            <a:ext cx="1137005" cy="1011370"/>
          </a:xfrm>
          <a:prstGeom prst="arc">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45E9CF7C-28E3-144D-B4C7-CE51104BDD0C}"/>
              </a:ext>
            </a:extLst>
          </p:cNvPr>
          <p:cNvSpPr/>
          <p:nvPr/>
        </p:nvSpPr>
        <p:spPr>
          <a:xfrm rot="19252442">
            <a:off x="491364" y="5611811"/>
            <a:ext cx="1137005" cy="1011370"/>
          </a:xfrm>
          <a:prstGeom prst="arc">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6" name="Rectangle 15">
            <a:extLst>
              <a:ext uri="{FF2B5EF4-FFF2-40B4-BE49-F238E27FC236}">
                <a16:creationId xmlns:a16="http://schemas.microsoft.com/office/drawing/2014/main" id="{F68187AB-A0E3-0147-8B3E-A7C57570CC2B}"/>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0">
            <a:extLst>
              <a:ext uri="{FF2B5EF4-FFF2-40B4-BE49-F238E27FC236}">
                <a16:creationId xmlns:a16="http://schemas.microsoft.com/office/drawing/2014/main" id="{877E7F7B-15A3-384E-9D0C-DADCC860CB38}"/>
              </a:ext>
            </a:extLst>
          </p:cNvPr>
          <p:cNvSpPr>
            <a:spLocks noGrp="1"/>
          </p:cNvSpPr>
          <p:nvPr>
            <p:ph type="sldNum" sz="quarter" idx="12"/>
          </p:nvPr>
        </p:nvSpPr>
        <p:spPr>
          <a:xfrm>
            <a:off x="9352346" y="6492875"/>
            <a:ext cx="2743200" cy="365125"/>
          </a:xfrm>
        </p:spPr>
        <p:txBody>
          <a:bodyPr/>
          <a:lstStyle/>
          <a:p>
            <a:r>
              <a:rPr lang="en-US" sz="1600" b="1" dirty="0">
                <a:solidFill>
                  <a:srgbClr val="256518"/>
                </a:solidFill>
                <a:latin typeface="Perpetua Titling MT" panose="02020502060505020804" pitchFamily="18" charset="77"/>
              </a:rPr>
              <a:t>3</a:t>
            </a:r>
          </a:p>
        </p:txBody>
      </p:sp>
      <p:pic>
        <p:nvPicPr>
          <p:cNvPr id="18" name="Picture 17">
            <a:extLst>
              <a:ext uri="{FF2B5EF4-FFF2-40B4-BE49-F238E27FC236}">
                <a16:creationId xmlns:a16="http://schemas.microsoft.com/office/drawing/2014/main" id="{9B53E72C-F118-9E46-8B63-C489E1BF7A0B}"/>
              </a:ext>
            </a:extLst>
          </p:cNvPr>
          <p:cNvPicPr/>
          <p:nvPr/>
        </p:nvPicPr>
        <p:blipFill>
          <a:blip r:embed="rId9"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424823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4A07-52FC-6D4C-925B-21D00491CE2D}"/>
              </a:ext>
            </a:extLst>
          </p:cNvPr>
          <p:cNvSpPr>
            <a:spLocks noGrp="1"/>
          </p:cNvSpPr>
          <p:nvPr>
            <p:ph type="title"/>
          </p:nvPr>
        </p:nvSpPr>
        <p:spPr/>
        <p:txBody>
          <a:bodyPr/>
          <a:lstStyle/>
          <a:p>
            <a:pPr algn="ctr"/>
            <a:r>
              <a:rPr lang="en-US" b="1" dirty="0">
                <a:solidFill>
                  <a:srgbClr val="256518"/>
                </a:solidFill>
                <a:latin typeface="Perpetua Titling MT" panose="02020502060505020804" pitchFamily="18" charset="77"/>
              </a:rPr>
              <a:t>Bannock before European settlement</a:t>
            </a:r>
          </a:p>
        </p:txBody>
      </p:sp>
      <p:sp>
        <p:nvSpPr>
          <p:cNvPr id="3" name="Content Placeholder 2">
            <a:extLst>
              <a:ext uri="{FF2B5EF4-FFF2-40B4-BE49-F238E27FC236}">
                <a16:creationId xmlns:a16="http://schemas.microsoft.com/office/drawing/2014/main" id="{B1509E54-7284-2442-A71E-113C12D57540}"/>
              </a:ext>
            </a:extLst>
          </p:cNvPr>
          <p:cNvSpPr>
            <a:spLocks noGrp="1"/>
          </p:cNvSpPr>
          <p:nvPr>
            <p:ph idx="1"/>
          </p:nvPr>
        </p:nvSpPr>
        <p:spPr>
          <a:xfrm>
            <a:off x="559558" y="1825625"/>
            <a:ext cx="11122926" cy="2232214"/>
          </a:xfrm>
        </p:spPr>
        <p:txBody>
          <a:bodyPr>
            <a:normAutofit lnSpcReduction="10000"/>
          </a:bodyPr>
          <a:lstStyle/>
          <a:p>
            <a:r>
              <a:rPr lang="en-US" dirty="0">
                <a:effectLst/>
                <a:latin typeface="Goudy Old Style" panose="02020502050305020303" pitchFamily="18" charset="0"/>
                <a:ea typeface="Calibri" panose="020F0502020204030204" pitchFamily="34" charset="0"/>
                <a:cs typeface="Times New Roman" panose="02020603050405020304" pitchFamily="18" charset="0"/>
              </a:rPr>
              <a:t>Before Europeans arrived in Canada, wheat flour was not present here. But Indigenous peoples made other versions of </a:t>
            </a:r>
            <a:r>
              <a:rPr lang="en-US" dirty="0" err="1">
                <a:effectLst/>
                <a:latin typeface="Goudy Old Style" panose="02020502050305020303" pitchFamily="18" charset="0"/>
                <a:ea typeface="Calibri" panose="020F0502020204030204" pitchFamily="34" charset="0"/>
                <a:cs typeface="Times New Roman" panose="02020603050405020304" pitchFamily="18" charset="0"/>
              </a:rPr>
              <a:t>bannock</a:t>
            </a:r>
            <a:r>
              <a:rPr lang="en-US" dirty="0">
                <a:effectLst/>
                <a:latin typeface="Goudy Old Style" panose="02020502050305020303" pitchFamily="18" charset="0"/>
                <a:ea typeface="Calibri" panose="020F0502020204030204" pitchFamily="34" charset="0"/>
                <a:cs typeface="Times New Roman" panose="02020603050405020304" pitchFamily="18" charset="0"/>
              </a:rPr>
              <a:t> using wild plants </a:t>
            </a:r>
            <a:endParaRPr lang="en-CA" dirty="0">
              <a:effectLst/>
              <a:latin typeface="Goudy Old Style" panose="02020502050305020303" pitchFamily="18" charset="0"/>
              <a:ea typeface="Calibri" panose="020F0502020204030204" pitchFamily="34" charset="0"/>
              <a:cs typeface="Times New Roman" panose="02020603050405020304" pitchFamily="18" charset="0"/>
            </a:endParaRPr>
          </a:p>
          <a:p>
            <a:r>
              <a:rPr lang="en-US" dirty="0">
                <a:latin typeface="Goudy Old Style" panose="02020502050305020303" pitchFamily="18" charset="77"/>
              </a:rPr>
              <a:t>Other versions made with native plants by Indigenous peoples hundreds of years ago include:</a:t>
            </a:r>
          </a:p>
          <a:p>
            <a:pPr lvl="1"/>
            <a:endParaRPr lang="en-US" dirty="0">
              <a:latin typeface="Goudy Old Style" panose="02020502050305020303" pitchFamily="18" charset="77"/>
            </a:endParaRPr>
          </a:p>
        </p:txBody>
      </p:sp>
      <p:pic>
        <p:nvPicPr>
          <p:cNvPr id="5" name="Picture 4">
            <a:extLst>
              <a:ext uri="{FF2B5EF4-FFF2-40B4-BE49-F238E27FC236}">
                <a16:creationId xmlns:a16="http://schemas.microsoft.com/office/drawing/2014/main" id="{954136FD-A963-644C-BA2C-89DE0AE4679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8110" y="4320157"/>
            <a:ext cx="2865120" cy="1890183"/>
          </a:xfrm>
          <a:prstGeom prst="rect">
            <a:avLst/>
          </a:prstGeom>
        </p:spPr>
      </p:pic>
      <p:sp>
        <p:nvSpPr>
          <p:cNvPr id="6" name="TextBox 5">
            <a:extLst>
              <a:ext uri="{FF2B5EF4-FFF2-40B4-BE49-F238E27FC236}">
                <a16:creationId xmlns:a16="http://schemas.microsoft.com/office/drawing/2014/main" id="{19BB0DF7-01FF-454C-ADE0-9109747D7F45}"/>
              </a:ext>
            </a:extLst>
          </p:cNvPr>
          <p:cNvSpPr txBox="1"/>
          <p:nvPr/>
        </p:nvSpPr>
        <p:spPr>
          <a:xfrm>
            <a:off x="92597" y="6198772"/>
            <a:ext cx="2865120" cy="184666"/>
          </a:xfrm>
          <a:prstGeom prst="rect">
            <a:avLst/>
          </a:prstGeom>
          <a:noFill/>
        </p:spPr>
        <p:txBody>
          <a:bodyPr wrap="square" rtlCol="0">
            <a:spAutoFit/>
          </a:bodyPr>
          <a:lstStyle/>
          <a:p>
            <a:r>
              <a:rPr lang="en-US" sz="600" dirty="0">
                <a:solidFill>
                  <a:srgbClr val="00B050"/>
                </a:solidFill>
                <a:hlinkClick r:id="rId4" tooltip="https://en.wikipedia.org/wiki/Foliose_lichen">
                  <a:extLst>
                    <a:ext uri="{A12FA001-AC4F-418D-AE19-62706E023703}">
                      <ahyp:hlinkClr xmlns:ahyp="http://schemas.microsoft.com/office/drawing/2018/hyperlinkcolor" val="tx"/>
                    </a:ext>
                  </a:extLst>
                </a:hlinkClick>
              </a:rPr>
              <a:t>This Photo</a:t>
            </a:r>
            <a:r>
              <a:rPr lang="en-US" sz="600" dirty="0">
                <a:solidFill>
                  <a:srgbClr val="00B050"/>
                </a:solidFill>
              </a:rPr>
              <a:t> by Unknown Author is licensed under </a:t>
            </a:r>
            <a:r>
              <a:rPr lang="en-US" sz="600" dirty="0">
                <a:solidFill>
                  <a:srgbClr val="00B050"/>
                </a:solidFill>
                <a:hlinkClick r:id="rId5" tooltip="https://creativecommons.org/licenses/by-sa/3.0/">
                  <a:extLst>
                    <a:ext uri="{A12FA001-AC4F-418D-AE19-62706E023703}">
                      <ahyp:hlinkClr xmlns:ahyp="http://schemas.microsoft.com/office/drawing/2018/hyperlinkcolor" val="tx"/>
                    </a:ext>
                  </a:extLst>
                </a:hlinkClick>
              </a:rPr>
              <a:t>CC BY-SA</a:t>
            </a:r>
            <a:endParaRPr lang="en-US" sz="600" dirty="0">
              <a:solidFill>
                <a:srgbClr val="00B050"/>
              </a:solidFill>
            </a:endParaRPr>
          </a:p>
        </p:txBody>
      </p:sp>
      <p:pic>
        <p:nvPicPr>
          <p:cNvPr id="8" name="Picture 7" descr="A close up of a green field&#10;&#10;Description automatically generated">
            <a:extLst>
              <a:ext uri="{FF2B5EF4-FFF2-40B4-BE49-F238E27FC236}">
                <a16:creationId xmlns:a16="http://schemas.microsoft.com/office/drawing/2014/main" id="{1C0DFD0F-62FE-0B44-A721-E86DB1AFE54A}"/>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3147060" y="4320157"/>
            <a:ext cx="2865120" cy="1890183"/>
          </a:xfrm>
          <a:prstGeom prst="rect">
            <a:avLst/>
          </a:prstGeom>
        </p:spPr>
      </p:pic>
      <p:sp>
        <p:nvSpPr>
          <p:cNvPr id="9" name="TextBox 8">
            <a:extLst>
              <a:ext uri="{FF2B5EF4-FFF2-40B4-BE49-F238E27FC236}">
                <a16:creationId xmlns:a16="http://schemas.microsoft.com/office/drawing/2014/main" id="{274D642B-2B5A-5348-894A-70D4D07126E5}"/>
              </a:ext>
            </a:extLst>
          </p:cNvPr>
          <p:cNvSpPr txBox="1"/>
          <p:nvPr/>
        </p:nvSpPr>
        <p:spPr>
          <a:xfrm>
            <a:off x="3186317" y="6198772"/>
            <a:ext cx="2042160" cy="184666"/>
          </a:xfrm>
          <a:prstGeom prst="rect">
            <a:avLst/>
          </a:prstGeom>
          <a:noFill/>
        </p:spPr>
        <p:txBody>
          <a:bodyPr wrap="square" rtlCol="0">
            <a:spAutoFit/>
          </a:bodyPr>
          <a:lstStyle/>
          <a:p>
            <a:r>
              <a:rPr lang="en-US" sz="600" dirty="0">
                <a:solidFill>
                  <a:srgbClr val="00B050"/>
                </a:solidFill>
                <a:hlinkClick r:id="rId7" tooltip="https://commons.wikimedia.org/wiki/File:Tundra_of_Svalbard,_densely_growing_moss.jpg">
                  <a:extLst>
                    <a:ext uri="{A12FA001-AC4F-418D-AE19-62706E023703}">
                      <ahyp:hlinkClr xmlns:ahyp="http://schemas.microsoft.com/office/drawing/2018/hyperlinkcolor" val="tx"/>
                    </a:ext>
                  </a:extLst>
                </a:hlinkClick>
              </a:rPr>
              <a:t>This Photo</a:t>
            </a:r>
            <a:r>
              <a:rPr lang="en-US" sz="600" dirty="0">
                <a:solidFill>
                  <a:srgbClr val="00B050"/>
                </a:solidFill>
              </a:rPr>
              <a:t> by Unknown Author is licensed under </a:t>
            </a:r>
            <a:r>
              <a:rPr lang="en-US" sz="600" dirty="0">
                <a:solidFill>
                  <a:srgbClr val="00B050"/>
                </a:solidFill>
                <a:hlinkClick r:id="rId5" tooltip="https://creativecommons.org/licenses/by-sa/3.0/">
                  <a:extLst>
                    <a:ext uri="{A12FA001-AC4F-418D-AE19-62706E023703}">
                      <ahyp:hlinkClr xmlns:ahyp="http://schemas.microsoft.com/office/drawing/2018/hyperlinkcolor" val="tx"/>
                    </a:ext>
                  </a:extLst>
                </a:hlinkClick>
              </a:rPr>
              <a:t>CC BY-SA</a:t>
            </a:r>
            <a:endParaRPr lang="en-US" sz="600" dirty="0">
              <a:solidFill>
                <a:srgbClr val="00B050"/>
              </a:solidFill>
            </a:endParaRPr>
          </a:p>
        </p:txBody>
      </p:sp>
      <p:pic>
        <p:nvPicPr>
          <p:cNvPr id="11" name="Picture 10" descr="A tall green grass&#10;&#10;Description automatically generated">
            <a:extLst>
              <a:ext uri="{FF2B5EF4-FFF2-40B4-BE49-F238E27FC236}">
                <a16:creationId xmlns:a16="http://schemas.microsoft.com/office/drawing/2014/main" id="{F92A2AAB-D6A6-6345-8539-E9F1E601DF45}"/>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172200" y="4320157"/>
            <a:ext cx="2834640" cy="1890183"/>
          </a:xfrm>
          <a:prstGeom prst="rect">
            <a:avLst/>
          </a:prstGeom>
        </p:spPr>
      </p:pic>
      <p:sp>
        <p:nvSpPr>
          <p:cNvPr id="12" name="TextBox 11">
            <a:extLst>
              <a:ext uri="{FF2B5EF4-FFF2-40B4-BE49-F238E27FC236}">
                <a16:creationId xmlns:a16="http://schemas.microsoft.com/office/drawing/2014/main" id="{924ED950-DA7D-5448-9601-640570796ED3}"/>
              </a:ext>
            </a:extLst>
          </p:cNvPr>
          <p:cNvSpPr txBox="1"/>
          <p:nvPr/>
        </p:nvSpPr>
        <p:spPr>
          <a:xfrm>
            <a:off x="6154307" y="6198771"/>
            <a:ext cx="2057400" cy="184666"/>
          </a:xfrm>
          <a:prstGeom prst="rect">
            <a:avLst/>
          </a:prstGeom>
          <a:noFill/>
        </p:spPr>
        <p:txBody>
          <a:bodyPr wrap="square" rtlCol="0">
            <a:spAutoFit/>
          </a:bodyPr>
          <a:lstStyle/>
          <a:p>
            <a:r>
              <a:rPr lang="en-US" sz="600" dirty="0">
                <a:solidFill>
                  <a:srgbClr val="00B050"/>
                </a:solidFill>
                <a:hlinkClick r:id="rId9" tooltip="http://www.appropedia.org/Cattail_Chemurgy">
                  <a:extLst>
                    <a:ext uri="{A12FA001-AC4F-418D-AE19-62706E023703}">
                      <ahyp:hlinkClr xmlns:ahyp="http://schemas.microsoft.com/office/drawing/2018/hyperlinkcolor" val="tx"/>
                    </a:ext>
                  </a:extLst>
                </a:hlinkClick>
              </a:rPr>
              <a:t>This Photo</a:t>
            </a:r>
            <a:r>
              <a:rPr lang="en-US" sz="600" dirty="0">
                <a:solidFill>
                  <a:srgbClr val="00B050"/>
                </a:solidFill>
              </a:rPr>
              <a:t> by Unknown Author is licensed under </a:t>
            </a:r>
            <a:r>
              <a:rPr lang="en-US" sz="600" dirty="0">
                <a:solidFill>
                  <a:srgbClr val="00B050"/>
                </a:solidFill>
                <a:hlinkClick r:id="rId5" tooltip="https://creativecommons.org/licenses/by-sa/3.0/">
                  <a:extLst>
                    <a:ext uri="{A12FA001-AC4F-418D-AE19-62706E023703}">
                      <ahyp:hlinkClr xmlns:ahyp="http://schemas.microsoft.com/office/drawing/2018/hyperlinkcolor" val="tx"/>
                    </a:ext>
                  </a:extLst>
                </a:hlinkClick>
              </a:rPr>
              <a:t>CC BY-SA</a:t>
            </a:r>
            <a:endParaRPr lang="en-US" sz="600" dirty="0">
              <a:solidFill>
                <a:srgbClr val="00B050"/>
              </a:solidFill>
            </a:endParaRPr>
          </a:p>
        </p:txBody>
      </p:sp>
      <p:pic>
        <p:nvPicPr>
          <p:cNvPr id="14" name="Picture 13" descr="A picture containing outdoor, rock, cat, laying&#10;&#10;Description automatically generated">
            <a:extLst>
              <a:ext uri="{FF2B5EF4-FFF2-40B4-BE49-F238E27FC236}">
                <a16:creationId xmlns:a16="http://schemas.microsoft.com/office/drawing/2014/main" id="{6E76604F-E1BF-3D4F-B084-E239FDE74E4F}"/>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144000" y="4320157"/>
            <a:ext cx="2834640" cy="1890184"/>
          </a:xfrm>
          <a:prstGeom prst="rect">
            <a:avLst/>
          </a:prstGeom>
        </p:spPr>
      </p:pic>
      <p:sp>
        <p:nvSpPr>
          <p:cNvPr id="15" name="TextBox 14">
            <a:extLst>
              <a:ext uri="{FF2B5EF4-FFF2-40B4-BE49-F238E27FC236}">
                <a16:creationId xmlns:a16="http://schemas.microsoft.com/office/drawing/2014/main" id="{D64ADD83-F594-E54E-AE76-3C3084F7932A}"/>
              </a:ext>
            </a:extLst>
          </p:cNvPr>
          <p:cNvSpPr txBox="1"/>
          <p:nvPr/>
        </p:nvSpPr>
        <p:spPr>
          <a:xfrm>
            <a:off x="9236597" y="6198772"/>
            <a:ext cx="2834640" cy="184666"/>
          </a:xfrm>
          <a:prstGeom prst="rect">
            <a:avLst/>
          </a:prstGeom>
          <a:noFill/>
        </p:spPr>
        <p:txBody>
          <a:bodyPr wrap="square" rtlCol="0">
            <a:spAutoFit/>
          </a:bodyPr>
          <a:lstStyle/>
          <a:p>
            <a:r>
              <a:rPr lang="en-US" sz="600" dirty="0">
                <a:solidFill>
                  <a:srgbClr val="00B050"/>
                </a:solidFill>
                <a:hlinkClick r:id="rId11" tooltip="https://arcadianabe.blogspot.com/2012/06/how-to-cook-camas.html">
                  <a:extLst>
                    <a:ext uri="{A12FA001-AC4F-418D-AE19-62706E023703}">
                      <ahyp:hlinkClr xmlns:ahyp="http://schemas.microsoft.com/office/drawing/2018/hyperlinkcolor" val="tx"/>
                    </a:ext>
                  </a:extLst>
                </a:hlinkClick>
              </a:rPr>
              <a:t>This Photo</a:t>
            </a:r>
            <a:r>
              <a:rPr lang="en-US" sz="600" dirty="0">
                <a:solidFill>
                  <a:srgbClr val="00B050"/>
                </a:solidFill>
              </a:rPr>
              <a:t> by Unknown Author is licensed under </a:t>
            </a:r>
            <a:r>
              <a:rPr lang="en-US" sz="600" dirty="0">
                <a:solidFill>
                  <a:srgbClr val="00B050"/>
                </a:solidFill>
                <a:hlinkClick r:id="rId12" tooltip="https://creativecommons.org/licenses/by-nc-nd/3.0/">
                  <a:extLst>
                    <a:ext uri="{A12FA001-AC4F-418D-AE19-62706E023703}">
                      <ahyp:hlinkClr xmlns:ahyp="http://schemas.microsoft.com/office/drawing/2018/hyperlinkcolor" val="tx"/>
                    </a:ext>
                  </a:extLst>
                </a:hlinkClick>
              </a:rPr>
              <a:t>CC BY-NC-ND</a:t>
            </a:r>
            <a:endParaRPr lang="en-US" sz="600" dirty="0">
              <a:solidFill>
                <a:srgbClr val="00B050"/>
              </a:solidFill>
            </a:endParaRPr>
          </a:p>
        </p:txBody>
      </p:sp>
      <p:sp>
        <p:nvSpPr>
          <p:cNvPr id="7" name="Slide Number Placeholder 6">
            <a:extLst>
              <a:ext uri="{FF2B5EF4-FFF2-40B4-BE49-F238E27FC236}">
                <a16:creationId xmlns:a16="http://schemas.microsoft.com/office/drawing/2014/main" id="{178191B5-5F63-C746-A171-762F6A89AF86}"/>
              </a:ext>
            </a:extLst>
          </p:cNvPr>
          <p:cNvSpPr>
            <a:spLocks noGrp="1"/>
          </p:cNvSpPr>
          <p:nvPr>
            <p:ph type="sldNum" sz="quarter" idx="12"/>
          </p:nvPr>
        </p:nvSpPr>
        <p:spPr>
          <a:xfrm>
            <a:off x="8610600" y="5893357"/>
            <a:ext cx="2743200" cy="365125"/>
          </a:xfrm>
        </p:spPr>
        <p:txBody>
          <a:bodyPr/>
          <a:lstStyle/>
          <a:p>
            <a:fld id="{A3F24D94-418A-494F-91DC-B1C2D2F6F76D}" type="slidenum">
              <a:rPr lang="en-US" smtClean="0"/>
              <a:t>4</a:t>
            </a:fld>
            <a:endParaRPr lang="en-US"/>
          </a:p>
        </p:txBody>
      </p:sp>
      <p:sp>
        <p:nvSpPr>
          <p:cNvPr id="10" name="TextBox 9">
            <a:extLst>
              <a:ext uri="{FF2B5EF4-FFF2-40B4-BE49-F238E27FC236}">
                <a16:creationId xmlns:a16="http://schemas.microsoft.com/office/drawing/2014/main" id="{9C7DC793-0713-494C-8B0E-301BFEC02752}"/>
              </a:ext>
            </a:extLst>
          </p:cNvPr>
          <p:cNvSpPr txBox="1"/>
          <p:nvPr/>
        </p:nvSpPr>
        <p:spPr>
          <a:xfrm>
            <a:off x="6240780" y="3675279"/>
            <a:ext cx="2834640" cy="646331"/>
          </a:xfrm>
          <a:prstGeom prst="rect">
            <a:avLst/>
          </a:prstGeom>
          <a:noFill/>
        </p:spPr>
        <p:txBody>
          <a:bodyPr wrap="square" rtlCol="0">
            <a:spAutoFit/>
          </a:bodyPr>
          <a:lstStyle/>
          <a:p>
            <a:pPr lvl="1"/>
            <a:r>
              <a:rPr lang="en-US" sz="3600" dirty="0">
                <a:latin typeface="Goudy Old Style" panose="02020502050305020303" pitchFamily="18" charset="77"/>
              </a:rPr>
              <a:t>Cattails</a:t>
            </a:r>
          </a:p>
        </p:txBody>
      </p:sp>
      <p:sp>
        <p:nvSpPr>
          <p:cNvPr id="16" name="TextBox 15">
            <a:extLst>
              <a:ext uri="{FF2B5EF4-FFF2-40B4-BE49-F238E27FC236}">
                <a16:creationId xmlns:a16="http://schemas.microsoft.com/office/drawing/2014/main" id="{D67E2679-DC4C-476F-B13D-83AD2A62DC84}"/>
              </a:ext>
            </a:extLst>
          </p:cNvPr>
          <p:cNvSpPr txBox="1"/>
          <p:nvPr/>
        </p:nvSpPr>
        <p:spPr>
          <a:xfrm>
            <a:off x="200167" y="3675279"/>
            <a:ext cx="2834640" cy="646331"/>
          </a:xfrm>
          <a:prstGeom prst="rect">
            <a:avLst/>
          </a:prstGeom>
          <a:noFill/>
        </p:spPr>
        <p:txBody>
          <a:bodyPr wrap="square" rtlCol="0">
            <a:spAutoFit/>
          </a:bodyPr>
          <a:lstStyle/>
          <a:p>
            <a:pPr lvl="1"/>
            <a:r>
              <a:rPr lang="en-US" sz="3600" dirty="0">
                <a:latin typeface="Goudy Old Style" panose="02020502050305020303" pitchFamily="18" charset="77"/>
              </a:rPr>
              <a:t>Lichens</a:t>
            </a:r>
          </a:p>
        </p:txBody>
      </p:sp>
      <p:sp>
        <p:nvSpPr>
          <p:cNvPr id="17" name="TextBox 16">
            <a:extLst>
              <a:ext uri="{FF2B5EF4-FFF2-40B4-BE49-F238E27FC236}">
                <a16:creationId xmlns:a16="http://schemas.microsoft.com/office/drawing/2014/main" id="{18596F1F-162D-47DC-B2AD-C53952275A07}"/>
              </a:ext>
            </a:extLst>
          </p:cNvPr>
          <p:cNvSpPr txBox="1"/>
          <p:nvPr/>
        </p:nvSpPr>
        <p:spPr>
          <a:xfrm>
            <a:off x="3474322" y="3691927"/>
            <a:ext cx="2587388" cy="646331"/>
          </a:xfrm>
          <a:prstGeom prst="rect">
            <a:avLst/>
          </a:prstGeom>
          <a:noFill/>
        </p:spPr>
        <p:txBody>
          <a:bodyPr wrap="square" rtlCol="0">
            <a:spAutoFit/>
          </a:bodyPr>
          <a:lstStyle/>
          <a:p>
            <a:pPr lvl="1"/>
            <a:r>
              <a:rPr lang="en-US" sz="3600" dirty="0">
                <a:latin typeface="Goudy Old Style" panose="02020502050305020303" pitchFamily="18" charset="77"/>
              </a:rPr>
              <a:t>Moss </a:t>
            </a:r>
          </a:p>
        </p:txBody>
      </p:sp>
      <p:sp>
        <p:nvSpPr>
          <p:cNvPr id="18" name="TextBox 17">
            <a:extLst>
              <a:ext uri="{FF2B5EF4-FFF2-40B4-BE49-F238E27FC236}">
                <a16:creationId xmlns:a16="http://schemas.microsoft.com/office/drawing/2014/main" id="{E586410C-DE89-4BB5-AD83-4023FFC5BD12}"/>
              </a:ext>
            </a:extLst>
          </p:cNvPr>
          <p:cNvSpPr txBox="1"/>
          <p:nvPr/>
        </p:nvSpPr>
        <p:spPr>
          <a:xfrm>
            <a:off x="9006840" y="3675279"/>
            <a:ext cx="2834640" cy="646331"/>
          </a:xfrm>
          <a:prstGeom prst="rect">
            <a:avLst/>
          </a:prstGeom>
          <a:noFill/>
        </p:spPr>
        <p:txBody>
          <a:bodyPr wrap="square" rtlCol="0">
            <a:spAutoFit/>
          </a:bodyPr>
          <a:lstStyle/>
          <a:p>
            <a:pPr lvl="1"/>
            <a:r>
              <a:rPr lang="en-US" sz="3600" dirty="0">
                <a:latin typeface="Goudy Old Style" panose="02020502050305020303" pitchFamily="18" charset="77"/>
              </a:rPr>
              <a:t>Camas bulb</a:t>
            </a:r>
          </a:p>
        </p:txBody>
      </p:sp>
      <p:sp>
        <p:nvSpPr>
          <p:cNvPr id="19" name="Rectangle 18">
            <a:extLst>
              <a:ext uri="{FF2B5EF4-FFF2-40B4-BE49-F238E27FC236}">
                <a16:creationId xmlns:a16="http://schemas.microsoft.com/office/drawing/2014/main" id="{572B95AF-35D4-6149-B7DC-9A68B58521C5}"/>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0">
            <a:extLst>
              <a:ext uri="{FF2B5EF4-FFF2-40B4-BE49-F238E27FC236}">
                <a16:creationId xmlns:a16="http://schemas.microsoft.com/office/drawing/2014/main" id="{6258418F-4C34-1449-8B33-237DBDCD87DB}"/>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4</a:t>
            </a:r>
          </a:p>
        </p:txBody>
      </p:sp>
      <p:pic>
        <p:nvPicPr>
          <p:cNvPr id="21" name="Picture 20">
            <a:extLst>
              <a:ext uri="{FF2B5EF4-FFF2-40B4-BE49-F238E27FC236}">
                <a16:creationId xmlns:a16="http://schemas.microsoft.com/office/drawing/2014/main" id="{2856175D-13BC-2146-911F-1DC25B4F26D1}"/>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14571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C15-9401-4D48-BCD7-7A04D1D309CA}"/>
              </a:ext>
            </a:extLst>
          </p:cNvPr>
          <p:cNvSpPr>
            <a:spLocks noGrp="1"/>
          </p:cNvSpPr>
          <p:nvPr>
            <p:ph type="title"/>
          </p:nvPr>
        </p:nvSpPr>
        <p:spPr>
          <a:xfrm>
            <a:off x="677333" y="365125"/>
            <a:ext cx="10871199" cy="1325563"/>
          </a:xfrm>
        </p:spPr>
        <p:txBody>
          <a:bodyPr/>
          <a:lstStyle/>
          <a:p>
            <a:pPr algn="ctr"/>
            <a:r>
              <a:rPr lang="en-US" b="1" dirty="0">
                <a:solidFill>
                  <a:srgbClr val="256518"/>
                </a:solidFill>
                <a:latin typeface="Perpetua Titling MT" panose="02020502060505020804" pitchFamily="18" charset="77"/>
              </a:rPr>
              <a:t>Colonization in Canada</a:t>
            </a:r>
          </a:p>
        </p:txBody>
      </p:sp>
      <p:sp>
        <p:nvSpPr>
          <p:cNvPr id="3" name="Content Placeholder 2">
            <a:extLst>
              <a:ext uri="{FF2B5EF4-FFF2-40B4-BE49-F238E27FC236}">
                <a16:creationId xmlns:a16="http://schemas.microsoft.com/office/drawing/2014/main" id="{DC8EC242-1682-364E-8A4F-26E32AC8C649}"/>
              </a:ext>
            </a:extLst>
          </p:cNvPr>
          <p:cNvSpPr>
            <a:spLocks noGrp="1"/>
          </p:cNvSpPr>
          <p:nvPr>
            <p:ph idx="1"/>
          </p:nvPr>
        </p:nvSpPr>
        <p:spPr>
          <a:xfrm>
            <a:off x="826626" y="1605705"/>
            <a:ext cx="10515600" cy="5032376"/>
          </a:xfrm>
        </p:spPr>
        <p:txBody>
          <a:bodyPr>
            <a:normAutofit/>
          </a:bodyPr>
          <a:lstStyle/>
          <a:p>
            <a:r>
              <a:rPr lang="en-CA" i="1" dirty="0">
                <a:latin typeface="Goudy Old Style" panose="02020502050305020303" pitchFamily="18" charset="77"/>
              </a:rPr>
              <a:t>“Colonization occurred when a new group of people migrated to North America, took over and began to control Indigenous Peoples. Colonizers imposed their own cultural values, religions, and laws, and made policies that did not favour the Indigenous Peoples. They seized land and controlled the access to resources and trade. As a result, the Indigenous people became dependent on colonizers.”*</a:t>
            </a:r>
          </a:p>
          <a:p>
            <a:pPr marL="0" indent="0">
              <a:buNone/>
            </a:pPr>
            <a:endParaRPr lang="en-US" i="1" dirty="0">
              <a:latin typeface="Goudy Old Style" panose="02020502050305020303" pitchFamily="18" charset="77"/>
            </a:endParaRPr>
          </a:p>
          <a:p>
            <a:r>
              <a:rPr lang="en-US" sz="3600" dirty="0">
                <a:latin typeface="Goudy Old Style" panose="02020502050305020303" pitchFamily="18" charset="77"/>
              </a:rPr>
              <a:t>Colonial policies like the Indian Act of 1867, had a major effect on the foodscape (ways of obtaining, sharing and eating food) of Indigenous Canadians</a:t>
            </a:r>
          </a:p>
          <a:p>
            <a:pPr marL="0" indent="0">
              <a:buNone/>
            </a:pPr>
            <a:r>
              <a:rPr lang="en-US" sz="1400" dirty="0">
                <a:latin typeface="Goudy Old Style" panose="02020502050305020303" pitchFamily="18" charset="77"/>
              </a:rPr>
              <a:t>*https://</a:t>
            </a:r>
            <a:r>
              <a:rPr lang="en-US" sz="1400" dirty="0" err="1">
                <a:latin typeface="Goudy Old Style" panose="02020502050305020303" pitchFamily="18" charset="77"/>
              </a:rPr>
              <a:t>opentextbc.ca</a:t>
            </a:r>
            <a:r>
              <a:rPr lang="en-US" sz="1400" dirty="0">
                <a:latin typeface="Goudy Old Style" panose="02020502050305020303" pitchFamily="18" charset="77"/>
              </a:rPr>
              <a:t>/</a:t>
            </a:r>
            <a:r>
              <a:rPr lang="en-US" sz="1400" dirty="0" err="1">
                <a:latin typeface="Goudy Old Style" panose="02020502050305020303" pitchFamily="18" charset="77"/>
              </a:rPr>
              <a:t>indigenizationfoundations</a:t>
            </a:r>
            <a:r>
              <a:rPr lang="en-US" sz="1400" dirty="0">
                <a:latin typeface="Goudy Old Style" panose="02020502050305020303" pitchFamily="18" charset="77"/>
              </a:rPr>
              <a:t>/chapter/43/</a:t>
            </a:r>
          </a:p>
        </p:txBody>
      </p:sp>
      <p:sp>
        <p:nvSpPr>
          <p:cNvPr id="5" name="Slide Number Placeholder 4">
            <a:extLst>
              <a:ext uri="{FF2B5EF4-FFF2-40B4-BE49-F238E27FC236}">
                <a16:creationId xmlns:a16="http://schemas.microsoft.com/office/drawing/2014/main" id="{6F25FEFB-B4F8-854A-99DF-6835FCC4DE7D}"/>
              </a:ext>
            </a:extLst>
          </p:cNvPr>
          <p:cNvSpPr>
            <a:spLocks noGrp="1"/>
          </p:cNvSpPr>
          <p:nvPr>
            <p:ph type="sldNum" sz="quarter" idx="12"/>
          </p:nvPr>
        </p:nvSpPr>
        <p:spPr/>
        <p:txBody>
          <a:bodyPr/>
          <a:lstStyle/>
          <a:p>
            <a:fld id="{A3F24D94-418A-494F-91DC-B1C2D2F6F76D}" type="slidenum">
              <a:rPr lang="en-US" smtClean="0"/>
              <a:t>5</a:t>
            </a:fld>
            <a:endParaRPr lang="en-US"/>
          </a:p>
        </p:txBody>
      </p:sp>
      <p:sp>
        <p:nvSpPr>
          <p:cNvPr id="6" name="Rectangle 5">
            <a:extLst>
              <a:ext uri="{FF2B5EF4-FFF2-40B4-BE49-F238E27FC236}">
                <a16:creationId xmlns:a16="http://schemas.microsoft.com/office/drawing/2014/main" id="{67F1B38E-99BA-0944-9FB7-38D067CD7299}"/>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0">
            <a:extLst>
              <a:ext uri="{FF2B5EF4-FFF2-40B4-BE49-F238E27FC236}">
                <a16:creationId xmlns:a16="http://schemas.microsoft.com/office/drawing/2014/main" id="{7A0346D3-4CB2-EA42-94F1-FE1B265F3DE1}"/>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5</a:t>
            </a:r>
          </a:p>
        </p:txBody>
      </p:sp>
      <p:pic>
        <p:nvPicPr>
          <p:cNvPr id="8" name="Picture 7">
            <a:extLst>
              <a:ext uri="{FF2B5EF4-FFF2-40B4-BE49-F238E27FC236}">
                <a16:creationId xmlns:a16="http://schemas.microsoft.com/office/drawing/2014/main" id="{CF95CFA5-7ED8-5A4C-88D7-5F94E9BDDD8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377901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1A30-AFCE-E04F-A640-82136591255A}"/>
              </a:ext>
            </a:extLst>
          </p:cNvPr>
          <p:cNvSpPr>
            <a:spLocks noGrp="1"/>
          </p:cNvSpPr>
          <p:nvPr>
            <p:ph type="title"/>
          </p:nvPr>
        </p:nvSpPr>
        <p:spPr>
          <a:xfrm>
            <a:off x="838200" y="365125"/>
            <a:ext cx="10737028" cy="1325563"/>
          </a:xfrm>
        </p:spPr>
        <p:txBody>
          <a:bodyPr/>
          <a:lstStyle/>
          <a:p>
            <a:pPr algn="ctr"/>
            <a:r>
              <a:rPr lang="en-US" b="1" dirty="0">
                <a:solidFill>
                  <a:srgbClr val="256518"/>
                </a:solidFill>
                <a:latin typeface="Perpetua Titling MT" panose="02020502060505020804" pitchFamily="18" charset="77"/>
              </a:rPr>
              <a:t>COLONIZATION OF INDIGENOUS FOODWAYS</a:t>
            </a:r>
            <a:endParaRPr lang="en-US" dirty="0"/>
          </a:p>
        </p:txBody>
      </p:sp>
      <p:sp>
        <p:nvSpPr>
          <p:cNvPr id="3" name="Content Placeholder 2">
            <a:extLst>
              <a:ext uri="{FF2B5EF4-FFF2-40B4-BE49-F238E27FC236}">
                <a16:creationId xmlns:a16="http://schemas.microsoft.com/office/drawing/2014/main" id="{67EDF439-F9DD-494D-951A-FABE2C717E0A}"/>
              </a:ext>
            </a:extLst>
          </p:cNvPr>
          <p:cNvSpPr>
            <a:spLocks noGrp="1"/>
          </p:cNvSpPr>
          <p:nvPr>
            <p:ph idx="1"/>
          </p:nvPr>
        </p:nvSpPr>
        <p:spPr/>
        <p:txBody>
          <a:bodyPr/>
          <a:lstStyle/>
          <a:p>
            <a:r>
              <a:rPr lang="en-US" dirty="0">
                <a:latin typeface="Goudy Old Style" panose="02020502050305020303" pitchFamily="18" charset="77"/>
              </a:rPr>
              <a:t>European settlers took over the most fertile land to cultivate and farm</a:t>
            </a:r>
          </a:p>
          <a:p>
            <a:r>
              <a:rPr lang="en-US" dirty="0">
                <a:latin typeface="Goudy Old Style" panose="02020502050305020303" pitchFamily="18" charset="77"/>
              </a:rPr>
              <a:t>Indigenous peoples were displaced and were severely restricted from hunting or fishing on traditional land</a:t>
            </a:r>
          </a:p>
          <a:p>
            <a:r>
              <a:rPr lang="en-US" dirty="0">
                <a:latin typeface="Goudy Old Style" panose="02020502050305020303" pitchFamily="18" charset="77"/>
              </a:rPr>
              <a:t>Indigenous peoples were given government rations which included </a:t>
            </a:r>
            <a:r>
              <a:rPr lang="en-US" b="1" dirty="0">
                <a:latin typeface="Goudy Old Style" panose="02020502050305020303" pitchFamily="18" charset="77"/>
              </a:rPr>
              <a:t>salt, sugar, flour, baking soda </a:t>
            </a:r>
            <a:r>
              <a:rPr lang="en-US" dirty="0">
                <a:latin typeface="Goudy Old Style" panose="02020502050305020303" pitchFamily="18" charset="77"/>
              </a:rPr>
              <a:t>and </a:t>
            </a:r>
            <a:r>
              <a:rPr lang="en-US" b="1" dirty="0">
                <a:latin typeface="Goudy Old Style" panose="02020502050305020303" pitchFamily="18" charset="77"/>
              </a:rPr>
              <a:t>lard</a:t>
            </a:r>
          </a:p>
          <a:p>
            <a:r>
              <a:rPr lang="en-US" dirty="0">
                <a:latin typeface="Goudy Old Style" panose="02020502050305020303" pitchFamily="18" charset="77"/>
              </a:rPr>
              <a:t>Over time, through further colonization, bannock became a staple food as these rations replaced many traditional foods</a:t>
            </a:r>
          </a:p>
          <a:p>
            <a:r>
              <a:rPr lang="en-US" dirty="0">
                <a:latin typeface="Goudy Old Style" panose="02020502050305020303" pitchFamily="18" charset="77"/>
              </a:rPr>
              <a:t>Many Indigenous people now see bannock as a symbol of their ability to survive difficult times</a:t>
            </a:r>
          </a:p>
          <a:p>
            <a:endParaRPr lang="en-US" dirty="0"/>
          </a:p>
        </p:txBody>
      </p:sp>
      <p:sp>
        <p:nvSpPr>
          <p:cNvPr id="5" name="Slide Number Placeholder 4">
            <a:extLst>
              <a:ext uri="{FF2B5EF4-FFF2-40B4-BE49-F238E27FC236}">
                <a16:creationId xmlns:a16="http://schemas.microsoft.com/office/drawing/2014/main" id="{9D000D9C-F96B-7141-AA6B-BF4049F9F583}"/>
              </a:ext>
            </a:extLst>
          </p:cNvPr>
          <p:cNvSpPr>
            <a:spLocks noGrp="1"/>
          </p:cNvSpPr>
          <p:nvPr>
            <p:ph type="sldNum" sz="quarter" idx="12"/>
          </p:nvPr>
        </p:nvSpPr>
        <p:spPr/>
        <p:txBody>
          <a:bodyPr/>
          <a:lstStyle/>
          <a:p>
            <a:fld id="{A3F24D94-418A-494F-91DC-B1C2D2F6F76D}" type="slidenum">
              <a:rPr lang="en-US" smtClean="0"/>
              <a:t>6</a:t>
            </a:fld>
            <a:endParaRPr lang="en-US"/>
          </a:p>
        </p:txBody>
      </p:sp>
      <p:sp>
        <p:nvSpPr>
          <p:cNvPr id="6" name="Rectangle 5">
            <a:extLst>
              <a:ext uri="{FF2B5EF4-FFF2-40B4-BE49-F238E27FC236}">
                <a16:creationId xmlns:a16="http://schemas.microsoft.com/office/drawing/2014/main" id="{8AFB3395-21AC-BA49-83C7-E8E68873C3D6}"/>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0">
            <a:extLst>
              <a:ext uri="{FF2B5EF4-FFF2-40B4-BE49-F238E27FC236}">
                <a16:creationId xmlns:a16="http://schemas.microsoft.com/office/drawing/2014/main" id="{4DA6DC69-2019-3E4B-9AAD-82BC8D79E7B5}"/>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6</a:t>
            </a:r>
          </a:p>
        </p:txBody>
      </p:sp>
      <p:pic>
        <p:nvPicPr>
          <p:cNvPr id="8" name="Picture 7">
            <a:extLst>
              <a:ext uri="{FF2B5EF4-FFF2-40B4-BE49-F238E27FC236}">
                <a16:creationId xmlns:a16="http://schemas.microsoft.com/office/drawing/2014/main" id="{57F74DCE-59D8-554A-A59D-4C601A321744}"/>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58693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0A0-3205-FD41-B775-A09E5901C90B}"/>
              </a:ext>
            </a:extLst>
          </p:cNvPr>
          <p:cNvSpPr>
            <a:spLocks noGrp="1"/>
          </p:cNvSpPr>
          <p:nvPr>
            <p:ph type="title"/>
          </p:nvPr>
        </p:nvSpPr>
        <p:spPr>
          <a:xfrm>
            <a:off x="838200" y="121823"/>
            <a:ext cx="10515600" cy="858856"/>
          </a:xfrm>
        </p:spPr>
        <p:txBody>
          <a:bodyPr/>
          <a:lstStyle/>
          <a:p>
            <a:pPr algn="ctr"/>
            <a:r>
              <a:rPr lang="en-US" b="1" dirty="0">
                <a:solidFill>
                  <a:srgbClr val="256518"/>
                </a:solidFill>
                <a:latin typeface="Perpetua Titling MT" panose="02020502060505020804" pitchFamily="18" charset="77"/>
              </a:rPr>
              <a:t>Other Names for bannock</a:t>
            </a:r>
          </a:p>
        </p:txBody>
      </p:sp>
      <p:sp>
        <p:nvSpPr>
          <p:cNvPr id="16" name="Oval Callout 15">
            <a:extLst>
              <a:ext uri="{FF2B5EF4-FFF2-40B4-BE49-F238E27FC236}">
                <a16:creationId xmlns:a16="http://schemas.microsoft.com/office/drawing/2014/main" id="{DEEC9166-90B9-6247-AF89-0029AB4709CA}"/>
              </a:ext>
            </a:extLst>
          </p:cNvPr>
          <p:cNvSpPr/>
          <p:nvPr/>
        </p:nvSpPr>
        <p:spPr>
          <a:xfrm>
            <a:off x="9073627" y="1076264"/>
            <a:ext cx="2530271" cy="1423868"/>
          </a:xfrm>
          <a:prstGeom prst="wedgeEllipseCallou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Perpetua Titling MT" panose="02020502060505020804" pitchFamily="18" charset="77"/>
              </a:rPr>
              <a:t>frybread</a:t>
            </a:r>
            <a:endParaRPr lang="en-US" b="1" dirty="0">
              <a:latin typeface="Perpetua Titling MT" panose="02020502060505020804" pitchFamily="18" charset="77"/>
            </a:endParaRPr>
          </a:p>
        </p:txBody>
      </p:sp>
      <p:sp>
        <p:nvSpPr>
          <p:cNvPr id="17" name="Oval Callout 16">
            <a:extLst>
              <a:ext uri="{FF2B5EF4-FFF2-40B4-BE49-F238E27FC236}">
                <a16:creationId xmlns:a16="http://schemas.microsoft.com/office/drawing/2014/main" id="{8C41EFED-7B39-204A-BD5C-CAEC3ABE55F0}"/>
              </a:ext>
            </a:extLst>
          </p:cNvPr>
          <p:cNvSpPr/>
          <p:nvPr/>
        </p:nvSpPr>
        <p:spPr>
          <a:xfrm>
            <a:off x="8978437" y="4047129"/>
            <a:ext cx="2530271" cy="1277226"/>
          </a:xfrm>
          <a:prstGeom prst="wedgeEllipseCallou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Perpetua Titling MT" panose="02020502060505020804" pitchFamily="18" charset="77"/>
              </a:rPr>
              <a:t>Bannuc</a:t>
            </a:r>
            <a:endParaRPr lang="en-US" b="1" dirty="0">
              <a:latin typeface="Perpetua Titling MT" panose="02020502060505020804" pitchFamily="18" charset="77"/>
            </a:endParaRPr>
          </a:p>
        </p:txBody>
      </p:sp>
      <p:sp>
        <p:nvSpPr>
          <p:cNvPr id="18" name="Oval Callout 17">
            <a:extLst>
              <a:ext uri="{FF2B5EF4-FFF2-40B4-BE49-F238E27FC236}">
                <a16:creationId xmlns:a16="http://schemas.microsoft.com/office/drawing/2014/main" id="{598C8732-AAE3-B34A-85D2-31573FEB954D}"/>
              </a:ext>
            </a:extLst>
          </p:cNvPr>
          <p:cNvSpPr/>
          <p:nvPr/>
        </p:nvSpPr>
        <p:spPr>
          <a:xfrm>
            <a:off x="4596423" y="975833"/>
            <a:ext cx="2939614" cy="1686344"/>
          </a:xfrm>
          <a:prstGeom prst="wedgeEllipseCallou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atin typeface="Perpetua Titling MT" panose="02020502060505020804" pitchFamily="18" charset="77"/>
              </a:rPr>
              <a:t>Ba’wezhiganag</a:t>
            </a:r>
            <a:endParaRPr lang="en-US" sz="1400" b="1" dirty="0">
              <a:latin typeface="Perpetua Titling MT" panose="02020502060505020804" pitchFamily="18" charset="77"/>
            </a:endParaRPr>
          </a:p>
        </p:txBody>
      </p:sp>
      <p:sp>
        <p:nvSpPr>
          <p:cNvPr id="19" name="Oval Callout 18">
            <a:extLst>
              <a:ext uri="{FF2B5EF4-FFF2-40B4-BE49-F238E27FC236}">
                <a16:creationId xmlns:a16="http://schemas.microsoft.com/office/drawing/2014/main" id="{7CD8FF73-BD66-2E4F-8DEB-63A2620F9A7F}"/>
              </a:ext>
            </a:extLst>
          </p:cNvPr>
          <p:cNvSpPr/>
          <p:nvPr/>
        </p:nvSpPr>
        <p:spPr>
          <a:xfrm>
            <a:off x="688443" y="3905742"/>
            <a:ext cx="2530270" cy="1360739"/>
          </a:xfrm>
          <a:prstGeom prst="wedgeEllipseCallou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Perpetua Titling MT" panose="02020502060505020804" pitchFamily="18" charset="77"/>
              </a:rPr>
              <a:t>iuskinkin</a:t>
            </a:r>
            <a:endParaRPr lang="en-US" b="1" dirty="0">
              <a:latin typeface="Perpetua Titling MT" panose="02020502060505020804" pitchFamily="18" charset="77"/>
            </a:endParaRPr>
          </a:p>
        </p:txBody>
      </p:sp>
      <p:sp>
        <p:nvSpPr>
          <p:cNvPr id="20" name="Oval Callout 19">
            <a:extLst>
              <a:ext uri="{FF2B5EF4-FFF2-40B4-BE49-F238E27FC236}">
                <a16:creationId xmlns:a16="http://schemas.microsoft.com/office/drawing/2014/main" id="{7C81CAA1-E19C-994F-B879-25283A7C2429}"/>
              </a:ext>
            </a:extLst>
          </p:cNvPr>
          <p:cNvSpPr/>
          <p:nvPr/>
        </p:nvSpPr>
        <p:spPr>
          <a:xfrm>
            <a:off x="588102" y="1076265"/>
            <a:ext cx="2531491" cy="1435442"/>
          </a:xfrm>
          <a:prstGeom prst="wedgeEllipseCallou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Perpetua Titling MT" panose="02020502060505020804" pitchFamily="18" charset="77"/>
              </a:rPr>
              <a:t>Palauga</a:t>
            </a:r>
            <a:endParaRPr lang="en-US" b="1" dirty="0">
              <a:latin typeface="Perpetua Titling MT" panose="02020502060505020804" pitchFamily="18" charset="77"/>
            </a:endParaRPr>
          </a:p>
        </p:txBody>
      </p:sp>
      <p:sp>
        <p:nvSpPr>
          <p:cNvPr id="23" name="TextBox 22">
            <a:extLst>
              <a:ext uri="{FF2B5EF4-FFF2-40B4-BE49-F238E27FC236}">
                <a16:creationId xmlns:a16="http://schemas.microsoft.com/office/drawing/2014/main" id="{E7500679-F10F-494A-ABE4-45D45558EC23}"/>
              </a:ext>
            </a:extLst>
          </p:cNvPr>
          <p:cNvSpPr txBox="1"/>
          <p:nvPr/>
        </p:nvSpPr>
        <p:spPr>
          <a:xfrm>
            <a:off x="1018869" y="2698718"/>
            <a:ext cx="1783080" cy="584775"/>
          </a:xfrm>
          <a:prstGeom prst="rect">
            <a:avLst/>
          </a:prstGeom>
          <a:noFill/>
        </p:spPr>
        <p:txBody>
          <a:bodyPr wrap="square" rtlCol="0">
            <a:spAutoFit/>
          </a:bodyPr>
          <a:lstStyle/>
          <a:p>
            <a:pPr algn="ctr"/>
            <a:r>
              <a:rPr lang="en-US" sz="3200" dirty="0">
                <a:latin typeface="Goudy Old Style" panose="02020502050305020303" pitchFamily="18" charset="77"/>
              </a:rPr>
              <a:t>INUIT</a:t>
            </a:r>
          </a:p>
        </p:txBody>
      </p:sp>
      <p:sp>
        <p:nvSpPr>
          <p:cNvPr id="24" name="TextBox 23">
            <a:extLst>
              <a:ext uri="{FF2B5EF4-FFF2-40B4-BE49-F238E27FC236}">
                <a16:creationId xmlns:a16="http://schemas.microsoft.com/office/drawing/2014/main" id="{866A637E-6208-454E-B717-B0706FDAC4A5}"/>
              </a:ext>
            </a:extLst>
          </p:cNvPr>
          <p:cNvSpPr txBox="1"/>
          <p:nvPr/>
        </p:nvSpPr>
        <p:spPr>
          <a:xfrm>
            <a:off x="8883244" y="5492625"/>
            <a:ext cx="2720654" cy="954107"/>
          </a:xfrm>
          <a:prstGeom prst="rect">
            <a:avLst/>
          </a:prstGeom>
          <a:noFill/>
        </p:spPr>
        <p:txBody>
          <a:bodyPr wrap="square" rtlCol="0">
            <a:spAutoFit/>
          </a:bodyPr>
          <a:lstStyle/>
          <a:p>
            <a:pPr algn="ctr"/>
            <a:r>
              <a:rPr lang="en-US" sz="2800" dirty="0">
                <a:latin typeface="Goudy Old Style" panose="02020502050305020303" pitchFamily="18" charset="77"/>
              </a:rPr>
              <a:t>OLD ENGLISH - SCOTLAND</a:t>
            </a:r>
          </a:p>
        </p:txBody>
      </p:sp>
      <p:sp>
        <p:nvSpPr>
          <p:cNvPr id="25" name="TextBox 24">
            <a:extLst>
              <a:ext uri="{FF2B5EF4-FFF2-40B4-BE49-F238E27FC236}">
                <a16:creationId xmlns:a16="http://schemas.microsoft.com/office/drawing/2014/main" id="{B871EEC9-7227-9A4D-81C6-EC165759AEFE}"/>
              </a:ext>
            </a:extLst>
          </p:cNvPr>
          <p:cNvSpPr txBox="1"/>
          <p:nvPr/>
        </p:nvSpPr>
        <p:spPr>
          <a:xfrm>
            <a:off x="622532" y="5491937"/>
            <a:ext cx="2628900" cy="584775"/>
          </a:xfrm>
          <a:prstGeom prst="rect">
            <a:avLst/>
          </a:prstGeom>
          <a:noFill/>
        </p:spPr>
        <p:txBody>
          <a:bodyPr wrap="square" rtlCol="0">
            <a:spAutoFit/>
          </a:bodyPr>
          <a:lstStyle/>
          <a:p>
            <a:pPr algn="ctr"/>
            <a:r>
              <a:rPr lang="en-US" sz="3200" dirty="0">
                <a:latin typeface="Goudy Old Style" panose="02020502050305020303" pitchFamily="18" charset="77"/>
              </a:rPr>
              <a:t>MI’KMAQ</a:t>
            </a:r>
          </a:p>
        </p:txBody>
      </p:sp>
      <p:sp>
        <p:nvSpPr>
          <p:cNvPr id="26" name="TextBox 25">
            <a:extLst>
              <a:ext uri="{FF2B5EF4-FFF2-40B4-BE49-F238E27FC236}">
                <a16:creationId xmlns:a16="http://schemas.microsoft.com/office/drawing/2014/main" id="{3E8D3356-5B37-F848-8C12-B15BD527CA26}"/>
              </a:ext>
            </a:extLst>
          </p:cNvPr>
          <p:cNvSpPr txBox="1"/>
          <p:nvPr/>
        </p:nvSpPr>
        <p:spPr>
          <a:xfrm>
            <a:off x="4168264" y="2824832"/>
            <a:ext cx="3665551" cy="1077218"/>
          </a:xfrm>
          <a:prstGeom prst="rect">
            <a:avLst/>
          </a:prstGeom>
          <a:noFill/>
        </p:spPr>
        <p:txBody>
          <a:bodyPr wrap="square" rtlCol="0">
            <a:spAutoFit/>
          </a:bodyPr>
          <a:lstStyle/>
          <a:p>
            <a:pPr algn="ctr"/>
            <a:r>
              <a:rPr lang="en-US" sz="3200" dirty="0">
                <a:latin typeface="Goudy Old Style" panose="02020502050305020303" pitchFamily="18" charset="77"/>
              </a:rPr>
              <a:t>OJIBWAY/</a:t>
            </a:r>
          </a:p>
          <a:p>
            <a:pPr algn="ctr"/>
            <a:r>
              <a:rPr lang="en-US" sz="3200" dirty="0">
                <a:latin typeface="Goudy Old Style" panose="02020502050305020303" pitchFamily="18" charset="77"/>
              </a:rPr>
              <a:t>ANISHAABEE</a:t>
            </a:r>
          </a:p>
        </p:txBody>
      </p:sp>
      <p:sp>
        <p:nvSpPr>
          <p:cNvPr id="27" name="TextBox 26">
            <a:extLst>
              <a:ext uri="{FF2B5EF4-FFF2-40B4-BE49-F238E27FC236}">
                <a16:creationId xmlns:a16="http://schemas.microsoft.com/office/drawing/2014/main" id="{38EC660D-6426-0247-BBDD-E439AF1FA3E1}"/>
              </a:ext>
            </a:extLst>
          </p:cNvPr>
          <p:cNvSpPr txBox="1"/>
          <p:nvPr/>
        </p:nvSpPr>
        <p:spPr>
          <a:xfrm>
            <a:off x="8023737" y="2998319"/>
            <a:ext cx="4439669" cy="584775"/>
          </a:xfrm>
          <a:prstGeom prst="rect">
            <a:avLst/>
          </a:prstGeom>
          <a:noFill/>
        </p:spPr>
        <p:txBody>
          <a:bodyPr wrap="square" rtlCol="0">
            <a:spAutoFit/>
          </a:bodyPr>
          <a:lstStyle/>
          <a:p>
            <a:r>
              <a:rPr lang="en-US" sz="3200" dirty="0">
                <a:latin typeface="Goudy Old Style" panose="02020502050305020303" pitchFamily="18" charset="77"/>
              </a:rPr>
              <a:t>ENGLISH - MODERN</a:t>
            </a:r>
          </a:p>
        </p:txBody>
      </p:sp>
      <p:sp>
        <p:nvSpPr>
          <p:cNvPr id="13" name="Oval Callout 12">
            <a:extLst>
              <a:ext uri="{FF2B5EF4-FFF2-40B4-BE49-F238E27FC236}">
                <a16:creationId xmlns:a16="http://schemas.microsoft.com/office/drawing/2014/main" id="{8C1F5879-4BC1-B34D-8EB7-82EAAA205DF4}"/>
              </a:ext>
            </a:extLst>
          </p:cNvPr>
          <p:cNvSpPr/>
          <p:nvPr/>
        </p:nvSpPr>
        <p:spPr>
          <a:xfrm>
            <a:off x="4596424" y="3905742"/>
            <a:ext cx="2939613" cy="1511209"/>
          </a:xfrm>
          <a:prstGeom prst="wedgeEllipseCallou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atin typeface="Perpetua Titling MT" panose="02020502060505020804" pitchFamily="18" charset="77"/>
              </a:rPr>
              <a:t>pahkwesikan</a:t>
            </a:r>
            <a:endParaRPr lang="en-US" sz="1400" b="1" dirty="0">
              <a:latin typeface="Perpetua Titling MT" panose="02020502060505020804" pitchFamily="18" charset="77"/>
            </a:endParaRPr>
          </a:p>
        </p:txBody>
      </p:sp>
      <p:sp>
        <p:nvSpPr>
          <p:cNvPr id="3" name="TextBox 2">
            <a:extLst>
              <a:ext uri="{FF2B5EF4-FFF2-40B4-BE49-F238E27FC236}">
                <a16:creationId xmlns:a16="http://schemas.microsoft.com/office/drawing/2014/main" id="{D44A1977-FCB1-9C45-A04D-90CB89F9E2E6}"/>
              </a:ext>
            </a:extLst>
          </p:cNvPr>
          <p:cNvSpPr txBox="1"/>
          <p:nvPr/>
        </p:nvSpPr>
        <p:spPr>
          <a:xfrm>
            <a:off x="4828350" y="5354754"/>
            <a:ext cx="3057099" cy="1077218"/>
          </a:xfrm>
          <a:prstGeom prst="rect">
            <a:avLst/>
          </a:prstGeom>
          <a:noFill/>
        </p:spPr>
        <p:txBody>
          <a:bodyPr wrap="square" rtlCol="0">
            <a:spAutoFit/>
          </a:bodyPr>
          <a:lstStyle/>
          <a:p>
            <a:pPr algn="ctr"/>
            <a:r>
              <a:rPr lang="en-US" sz="3200" dirty="0">
                <a:latin typeface="Goudy Old Style" panose="02020502050305020303" pitchFamily="18" charset="77"/>
              </a:rPr>
              <a:t>CREE/ NEHIYAWAK</a:t>
            </a:r>
          </a:p>
        </p:txBody>
      </p:sp>
      <p:sp>
        <p:nvSpPr>
          <p:cNvPr id="21" name="Rectangle 20">
            <a:extLst>
              <a:ext uri="{FF2B5EF4-FFF2-40B4-BE49-F238E27FC236}">
                <a16:creationId xmlns:a16="http://schemas.microsoft.com/office/drawing/2014/main" id="{36C0C771-9977-184D-A8AA-16D963E47D15}"/>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10">
            <a:extLst>
              <a:ext uri="{FF2B5EF4-FFF2-40B4-BE49-F238E27FC236}">
                <a16:creationId xmlns:a16="http://schemas.microsoft.com/office/drawing/2014/main" id="{318BA19D-72F1-F440-A505-5D9381DFF07E}"/>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7</a:t>
            </a:r>
          </a:p>
        </p:txBody>
      </p:sp>
      <p:pic>
        <p:nvPicPr>
          <p:cNvPr id="28" name="Picture 27">
            <a:extLst>
              <a:ext uri="{FF2B5EF4-FFF2-40B4-BE49-F238E27FC236}">
                <a16:creationId xmlns:a16="http://schemas.microsoft.com/office/drawing/2014/main" id="{19FF6B91-A43E-1244-BFC0-123ED1C1572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155929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67AC64-027F-4249-AF59-63BD74958F10}"/>
              </a:ext>
            </a:extLst>
          </p:cNvPr>
          <p:cNvSpPr txBox="1"/>
          <p:nvPr/>
        </p:nvSpPr>
        <p:spPr>
          <a:xfrm>
            <a:off x="10044752" y="2494839"/>
            <a:ext cx="1183687" cy="369332"/>
          </a:xfrm>
          <a:prstGeom prst="rect">
            <a:avLst/>
          </a:prstGeom>
          <a:noFill/>
        </p:spPr>
        <p:txBody>
          <a:bodyPr wrap="square" rtlCol="0">
            <a:spAutoFit/>
          </a:bodyPr>
          <a:lstStyle/>
          <a:p>
            <a:r>
              <a:rPr lang="en-US" sz="600" dirty="0">
                <a:solidFill>
                  <a:srgbClr val="00B050"/>
                </a:solidFill>
              </a:rPr>
              <a:t>https://</a:t>
            </a:r>
            <a:r>
              <a:rPr lang="en-US" sz="600" dirty="0" err="1">
                <a:solidFill>
                  <a:srgbClr val="00B050"/>
                </a:solidFill>
              </a:rPr>
              <a:t>cdn.pixabay.com</a:t>
            </a:r>
            <a:r>
              <a:rPr lang="en-US" sz="600" dirty="0">
                <a:solidFill>
                  <a:srgbClr val="00B050"/>
                </a:solidFill>
              </a:rPr>
              <a:t>/photo/2014/03/24/17/07/campfire-295095_960_720.png</a:t>
            </a:r>
          </a:p>
        </p:txBody>
      </p:sp>
      <p:sp>
        <p:nvSpPr>
          <p:cNvPr id="4" name="TextBox 3">
            <a:extLst>
              <a:ext uri="{FF2B5EF4-FFF2-40B4-BE49-F238E27FC236}">
                <a16:creationId xmlns:a16="http://schemas.microsoft.com/office/drawing/2014/main" id="{1A0F7CFB-0E86-EC49-95C7-8898B9A87082}"/>
              </a:ext>
            </a:extLst>
          </p:cNvPr>
          <p:cNvSpPr txBox="1"/>
          <p:nvPr/>
        </p:nvSpPr>
        <p:spPr>
          <a:xfrm>
            <a:off x="6019800" y="3873407"/>
            <a:ext cx="2367280" cy="461665"/>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upload.wikimedia.org</a:t>
            </a:r>
            <a:r>
              <a:rPr lang="en-US" sz="800" dirty="0">
                <a:solidFill>
                  <a:srgbClr val="00B050"/>
                </a:solidFill>
              </a:rPr>
              <a:t>/</a:t>
            </a:r>
            <a:r>
              <a:rPr lang="en-US" sz="800" dirty="0" err="1">
                <a:solidFill>
                  <a:srgbClr val="00B050"/>
                </a:solidFill>
              </a:rPr>
              <a:t>wikipedia</a:t>
            </a:r>
            <a:r>
              <a:rPr lang="en-US" sz="800" dirty="0">
                <a:solidFill>
                  <a:srgbClr val="00B050"/>
                </a:solidFill>
              </a:rPr>
              <a:t>/commons/thumb/4/4a/</a:t>
            </a:r>
            <a:r>
              <a:rPr lang="en-US" sz="800" dirty="0" err="1">
                <a:solidFill>
                  <a:srgbClr val="00B050"/>
                </a:solidFill>
              </a:rPr>
              <a:t>Oven_and_range.svg</a:t>
            </a:r>
            <a:r>
              <a:rPr lang="en-US" sz="800" dirty="0">
                <a:solidFill>
                  <a:srgbClr val="00B050"/>
                </a:solidFill>
              </a:rPr>
              <a:t>/1024px-Oven_and_range.svg.png</a:t>
            </a:r>
          </a:p>
        </p:txBody>
      </p:sp>
      <p:sp>
        <p:nvSpPr>
          <p:cNvPr id="3" name="TextBox 2">
            <a:extLst>
              <a:ext uri="{FF2B5EF4-FFF2-40B4-BE49-F238E27FC236}">
                <a16:creationId xmlns:a16="http://schemas.microsoft.com/office/drawing/2014/main" id="{BAEACED9-7FDA-C442-BE0F-8C178069AECD}"/>
              </a:ext>
            </a:extLst>
          </p:cNvPr>
          <p:cNvSpPr txBox="1"/>
          <p:nvPr/>
        </p:nvSpPr>
        <p:spPr>
          <a:xfrm>
            <a:off x="1569296" y="5577751"/>
            <a:ext cx="1811867" cy="338554"/>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cdn.pixabay.com</a:t>
            </a:r>
            <a:r>
              <a:rPr lang="en-US" sz="800" dirty="0">
                <a:solidFill>
                  <a:srgbClr val="00B050"/>
                </a:solidFill>
              </a:rPr>
              <a:t>/photo/2013/07/13/11/43/frying-158521_640.png</a:t>
            </a:r>
          </a:p>
        </p:txBody>
      </p:sp>
      <p:sp>
        <p:nvSpPr>
          <p:cNvPr id="2" name="Title 1">
            <a:extLst>
              <a:ext uri="{FF2B5EF4-FFF2-40B4-BE49-F238E27FC236}">
                <a16:creationId xmlns:a16="http://schemas.microsoft.com/office/drawing/2014/main" id="{A256ABC6-832E-BA4D-ADC4-323E70FDC66B}"/>
              </a:ext>
            </a:extLst>
          </p:cNvPr>
          <p:cNvSpPr>
            <a:spLocks noGrp="1"/>
          </p:cNvSpPr>
          <p:nvPr>
            <p:ph type="title"/>
          </p:nvPr>
        </p:nvSpPr>
        <p:spPr>
          <a:xfrm>
            <a:off x="592667" y="365125"/>
            <a:ext cx="10761133" cy="1325563"/>
          </a:xfrm>
        </p:spPr>
        <p:txBody>
          <a:bodyPr/>
          <a:lstStyle/>
          <a:p>
            <a:r>
              <a:rPr lang="en-US" b="1" dirty="0">
                <a:solidFill>
                  <a:srgbClr val="256518"/>
                </a:solidFill>
                <a:latin typeface="Perpetua Titling MT" panose="02020502060505020804" pitchFamily="18" charset="77"/>
              </a:rPr>
              <a:t>How CAN WE make bannock?</a:t>
            </a:r>
          </a:p>
        </p:txBody>
      </p:sp>
      <p:sp>
        <p:nvSpPr>
          <p:cNvPr id="11" name="Content Placeholder 10">
            <a:extLst>
              <a:ext uri="{FF2B5EF4-FFF2-40B4-BE49-F238E27FC236}">
                <a16:creationId xmlns:a16="http://schemas.microsoft.com/office/drawing/2014/main" id="{FEB15974-3E01-E544-A1FB-70415881EC59}"/>
              </a:ext>
            </a:extLst>
          </p:cNvPr>
          <p:cNvSpPr>
            <a:spLocks noGrp="1"/>
          </p:cNvSpPr>
          <p:nvPr>
            <p:ph idx="1"/>
          </p:nvPr>
        </p:nvSpPr>
        <p:spPr/>
        <p:txBody>
          <a:bodyPr/>
          <a:lstStyle/>
          <a:p>
            <a:r>
              <a:rPr lang="en-US" sz="3200" dirty="0">
                <a:latin typeface="Goudy Old Style" panose="02020502050305020303" pitchFamily="18" charset="77"/>
              </a:rPr>
              <a:t>Many different ways!</a:t>
            </a:r>
          </a:p>
          <a:p>
            <a:pPr lvl="1"/>
            <a:r>
              <a:rPr lang="en-US" sz="2800" dirty="0">
                <a:latin typeface="Goudy Old Style" panose="02020502050305020303" pitchFamily="18" charset="77"/>
              </a:rPr>
              <a:t>Over the fire</a:t>
            </a:r>
          </a:p>
          <a:p>
            <a:pPr lvl="1"/>
            <a:r>
              <a:rPr lang="en-US" sz="2800" dirty="0">
                <a:latin typeface="Goudy Old Style" panose="02020502050305020303" pitchFamily="18" charset="77"/>
              </a:rPr>
              <a:t>In the oven</a:t>
            </a:r>
          </a:p>
          <a:p>
            <a:pPr lvl="1"/>
            <a:r>
              <a:rPr lang="en-US" sz="2800" dirty="0">
                <a:latin typeface="Goudy Old Style" panose="02020502050305020303" pitchFamily="18" charset="77"/>
              </a:rPr>
              <a:t>Fried in a skillet</a:t>
            </a:r>
          </a:p>
        </p:txBody>
      </p:sp>
      <p:pic>
        <p:nvPicPr>
          <p:cNvPr id="7" name="Picture 6" descr="Logo&#10;&#10;Description automatically generated">
            <a:extLst>
              <a:ext uri="{FF2B5EF4-FFF2-40B4-BE49-F238E27FC236}">
                <a16:creationId xmlns:a16="http://schemas.microsoft.com/office/drawing/2014/main" id="{51AF70E8-8DDA-434E-8841-AC081CDDB5E1}"/>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522952" y="740031"/>
            <a:ext cx="2105660" cy="3032150"/>
          </a:xfrm>
          <a:prstGeom prst="rect">
            <a:avLst/>
          </a:prstGeom>
        </p:spPr>
      </p:pic>
      <p:pic>
        <p:nvPicPr>
          <p:cNvPr id="13" name="Picture 12" descr="Icon&#10;&#10;Description automatically generated">
            <a:extLst>
              <a:ext uri="{FF2B5EF4-FFF2-40B4-BE49-F238E27FC236}">
                <a16:creationId xmlns:a16="http://schemas.microsoft.com/office/drawing/2014/main" id="{8BB918CD-1A09-9F47-A476-171F602F5E35}"/>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523202" y="3783325"/>
            <a:ext cx="2135668" cy="2559602"/>
          </a:xfrm>
          <a:prstGeom prst="rect">
            <a:avLst/>
          </a:prstGeom>
        </p:spPr>
      </p:pic>
      <p:pic>
        <p:nvPicPr>
          <p:cNvPr id="9" name="Picture 8" descr="A picture containing stove&#10;&#10;Description automatically generated">
            <a:extLst>
              <a:ext uri="{FF2B5EF4-FFF2-40B4-BE49-F238E27FC236}">
                <a16:creationId xmlns:a16="http://schemas.microsoft.com/office/drawing/2014/main" id="{1EB7FACF-8253-5349-9911-401DE64BE86E}"/>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5914103" y="2503821"/>
            <a:ext cx="2519680" cy="2519680"/>
          </a:xfrm>
          <a:prstGeom prst="rect">
            <a:avLst/>
          </a:prstGeom>
        </p:spPr>
      </p:pic>
      <p:sp>
        <p:nvSpPr>
          <p:cNvPr id="12" name="Rectangle 11">
            <a:extLst>
              <a:ext uri="{FF2B5EF4-FFF2-40B4-BE49-F238E27FC236}">
                <a16:creationId xmlns:a16="http://schemas.microsoft.com/office/drawing/2014/main" id="{238AEC92-1D62-5E4A-AFA8-7FAD6ADB16AE}"/>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0">
            <a:extLst>
              <a:ext uri="{FF2B5EF4-FFF2-40B4-BE49-F238E27FC236}">
                <a16:creationId xmlns:a16="http://schemas.microsoft.com/office/drawing/2014/main" id="{815E9E51-29A8-174E-96E9-6E38B5208584}"/>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8</a:t>
            </a:r>
          </a:p>
        </p:txBody>
      </p:sp>
      <p:pic>
        <p:nvPicPr>
          <p:cNvPr id="15" name="Picture 14">
            <a:extLst>
              <a:ext uri="{FF2B5EF4-FFF2-40B4-BE49-F238E27FC236}">
                <a16:creationId xmlns:a16="http://schemas.microsoft.com/office/drawing/2014/main" id="{3C1CEEEF-2C18-A741-A3CC-321BD94B9E4E}"/>
              </a:ext>
            </a:extLst>
          </p:cNvPr>
          <p:cNvPicPr/>
          <p:nvPr/>
        </p:nvPicPr>
        <p:blipFill>
          <a:blip r:embed="rId9"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200761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BBB98-404A-2C49-A125-90350D21A780}"/>
              </a:ext>
            </a:extLst>
          </p:cNvPr>
          <p:cNvSpPr txBox="1"/>
          <p:nvPr/>
        </p:nvSpPr>
        <p:spPr>
          <a:xfrm>
            <a:off x="1414186" y="168274"/>
            <a:ext cx="3302911" cy="246221"/>
          </a:xfrm>
          <a:prstGeom prst="rect">
            <a:avLst/>
          </a:prstGeom>
          <a:noFill/>
        </p:spPr>
        <p:txBody>
          <a:bodyPr wrap="square" rtlCol="0">
            <a:spAutoFit/>
          </a:bodyPr>
          <a:lstStyle/>
          <a:p>
            <a:r>
              <a:rPr lang="en-US" sz="1000" dirty="0">
                <a:solidFill>
                  <a:srgbClr val="00B050"/>
                </a:solidFill>
              </a:rPr>
              <a:t>https://</a:t>
            </a:r>
            <a:r>
              <a:rPr lang="en-US" sz="1000" dirty="0" err="1">
                <a:solidFill>
                  <a:srgbClr val="00B050"/>
                </a:solidFill>
              </a:rPr>
              <a:t>www.ncifm.com</a:t>
            </a:r>
            <a:r>
              <a:rPr lang="en-US" sz="1000" dirty="0">
                <a:solidFill>
                  <a:srgbClr val="00B050"/>
                </a:solidFill>
              </a:rPr>
              <a:t>/learn-to-make-bannock-on-a-stick/</a:t>
            </a:r>
          </a:p>
        </p:txBody>
      </p:sp>
      <p:pic>
        <p:nvPicPr>
          <p:cNvPr id="6" name="Picture 5" descr="A picture containing orange&#10;&#10;Description automatically generated">
            <a:extLst>
              <a:ext uri="{FF2B5EF4-FFF2-40B4-BE49-F238E27FC236}">
                <a16:creationId xmlns:a16="http://schemas.microsoft.com/office/drawing/2014/main" id="{549016B2-023C-F843-8489-D547E48546C1}"/>
              </a:ext>
            </a:extLst>
          </p:cNvPr>
          <p:cNvPicPr>
            <a:picLocks noChangeAspect="1"/>
          </p:cNvPicPr>
          <p:nvPr/>
        </p:nvPicPr>
        <p:blipFill>
          <a:blip r:embed="rId3"/>
          <a:stretch>
            <a:fillRect/>
          </a:stretch>
        </p:blipFill>
        <p:spPr>
          <a:xfrm>
            <a:off x="1414186" y="381000"/>
            <a:ext cx="3721419" cy="2480946"/>
          </a:xfrm>
          <a:prstGeom prst="rect">
            <a:avLst/>
          </a:prstGeom>
        </p:spPr>
      </p:pic>
      <p:pic>
        <p:nvPicPr>
          <p:cNvPr id="8" name="Picture 7">
            <a:extLst>
              <a:ext uri="{FF2B5EF4-FFF2-40B4-BE49-F238E27FC236}">
                <a16:creationId xmlns:a16="http://schemas.microsoft.com/office/drawing/2014/main" id="{28A731A3-B3CF-7643-8EC3-A38B9D8FF0BD}"/>
              </a:ext>
            </a:extLst>
          </p:cNvPr>
          <p:cNvPicPr>
            <a:picLocks noChangeAspect="1"/>
          </p:cNvPicPr>
          <p:nvPr/>
        </p:nvPicPr>
        <p:blipFill>
          <a:blip r:embed="rId4"/>
          <a:stretch>
            <a:fillRect/>
          </a:stretch>
        </p:blipFill>
        <p:spPr>
          <a:xfrm>
            <a:off x="6977068" y="381000"/>
            <a:ext cx="3727681" cy="2480946"/>
          </a:xfrm>
          <a:prstGeom prst="rect">
            <a:avLst/>
          </a:prstGeom>
        </p:spPr>
      </p:pic>
      <p:sp>
        <p:nvSpPr>
          <p:cNvPr id="9" name="TextBox 8">
            <a:extLst>
              <a:ext uri="{FF2B5EF4-FFF2-40B4-BE49-F238E27FC236}">
                <a16:creationId xmlns:a16="http://schemas.microsoft.com/office/drawing/2014/main" id="{BED0DD78-6BFD-F247-95D1-7E52052B8DE0}"/>
              </a:ext>
            </a:extLst>
          </p:cNvPr>
          <p:cNvSpPr txBox="1"/>
          <p:nvPr/>
        </p:nvSpPr>
        <p:spPr>
          <a:xfrm>
            <a:off x="7610555" y="165556"/>
            <a:ext cx="3223364" cy="215444"/>
          </a:xfrm>
          <a:prstGeom prst="rect">
            <a:avLst/>
          </a:prstGeom>
          <a:noFill/>
        </p:spPr>
        <p:txBody>
          <a:bodyPr wrap="square" rtlCol="0">
            <a:spAutoFit/>
          </a:bodyPr>
          <a:lstStyle/>
          <a:p>
            <a:r>
              <a:rPr lang="en-US" sz="800" dirty="0">
                <a:solidFill>
                  <a:srgbClr val="00B050"/>
                </a:solidFill>
              </a:rPr>
              <a:t>https://</a:t>
            </a:r>
            <a:r>
              <a:rPr lang="en-US" sz="800" dirty="0" err="1">
                <a:solidFill>
                  <a:srgbClr val="00B050"/>
                </a:solidFill>
              </a:rPr>
              <a:t>www.smithsonianmag.com</a:t>
            </a:r>
            <a:r>
              <a:rPr lang="en-US" sz="800" dirty="0">
                <a:solidFill>
                  <a:srgbClr val="00B050"/>
                </a:solidFill>
              </a:rPr>
              <a:t>/arts-culture/frybread-recipe-83848/</a:t>
            </a:r>
          </a:p>
        </p:txBody>
      </p:sp>
      <p:sp>
        <p:nvSpPr>
          <p:cNvPr id="10" name="TextBox 9">
            <a:extLst>
              <a:ext uri="{FF2B5EF4-FFF2-40B4-BE49-F238E27FC236}">
                <a16:creationId xmlns:a16="http://schemas.microsoft.com/office/drawing/2014/main" id="{08F2D0E6-661B-D645-BC8A-A0CA7DEA4BD0}"/>
              </a:ext>
            </a:extLst>
          </p:cNvPr>
          <p:cNvSpPr txBox="1"/>
          <p:nvPr/>
        </p:nvSpPr>
        <p:spPr>
          <a:xfrm>
            <a:off x="2155573" y="2850236"/>
            <a:ext cx="2238644" cy="523220"/>
          </a:xfrm>
          <a:prstGeom prst="rect">
            <a:avLst/>
          </a:prstGeom>
          <a:noFill/>
        </p:spPr>
        <p:txBody>
          <a:bodyPr wrap="square" rtlCol="0">
            <a:spAutoFit/>
          </a:bodyPr>
          <a:lstStyle/>
          <a:p>
            <a:r>
              <a:rPr lang="en-US" sz="2800" dirty="0">
                <a:latin typeface="Goudy Old Style" panose="02020502050305020303" pitchFamily="18" charset="77"/>
              </a:rPr>
              <a:t>Over the fire</a:t>
            </a:r>
          </a:p>
        </p:txBody>
      </p:sp>
      <p:sp>
        <p:nvSpPr>
          <p:cNvPr id="11" name="TextBox 10">
            <a:extLst>
              <a:ext uri="{FF2B5EF4-FFF2-40B4-BE49-F238E27FC236}">
                <a16:creationId xmlns:a16="http://schemas.microsoft.com/office/drawing/2014/main" id="{46294852-ED3F-3849-9D11-AA6F5EA35FC7}"/>
              </a:ext>
            </a:extLst>
          </p:cNvPr>
          <p:cNvSpPr txBox="1"/>
          <p:nvPr/>
        </p:nvSpPr>
        <p:spPr>
          <a:xfrm>
            <a:off x="7451418" y="2850237"/>
            <a:ext cx="2778980" cy="523220"/>
          </a:xfrm>
          <a:prstGeom prst="rect">
            <a:avLst/>
          </a:prstGeom>
          <a:noFill/>
        </p:spPr>
        <p:txBody>
          <a:bodyPr wrap="square" rtlCol="0">
            <a:spAutoFit/>
          </a:bodyPr>
          <a:lstStyle/>
          <a:p>
            <a:r>
              <a:rPr lang="en-US" sz="2800" dirty="0">
                <a:latin typeface="Goudy Old Style" panose="02020502050305020303" pitchFamily="18" charset="77"/>
              </a:rPr>
              <a:t>Fried (Frybread)</a:t>
            </a:r>
          </a:p>
        </p:txBody>
      </p:sp>
      <p:pic>
        <p:nvPicPr>
          <p:cNvPr id="13" name="Picture 12" descr="A picture containing meal&#10;&#10;Description automatically generated">
            <a:extLst>
              <a:ext uri="{FF2B5EF4-FFF2-40B4-BE49-F238E27FC236}">
                <a16:creationId xmlns:a16="http://schemas.microsoft.com/office/drawing/2014/main" id="{3699A2D2-D992-534A-9840-C9CDFD62F0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7068" y="3416869"/>
            <a:ext cx="3727681" cy="2480946"/>
          </a:xfrm>
          <a:prstGeom prst="rect">
            <a:avLst/>
          </a:prstGeom>
        </p:spPr>
      </p:pic>
      <p:sp>
        <p:nvSpPr>
          <p:cNvPr id="2" name="TextBox 1">
            <a:extLst>
              <a:ext uri="{FF2B5EF4-FFF2-40B4-BE49-F238E27FC236}">
                <a16:creationId xmlns:a16="http://schemas.microsoft.com/office/drawing/2014/main" id="{82FC1C39-9FB3-7C49-923F-600AFCAE293C}"/>
              </a:ext>
            </a:extLst>
          </p:cNvPr>
          <p:cNvSpPr txBox="1"/>
          <p:nvPr/>
        </p:nvSpPr>
        <p:spPr>
          <a:xfrm>
            <a:off x="7777222" y="5844962"/>
            <a:ext cx="2173671" cy="584775"/>
          </a:xfrm>
          <a:prstGeom prst="rect">
            <a:avLst/>
          </a:prstGeom>
          <a:noFill/>
        </p:spPr>
        <p:txBody>
          <a:bodyPr wrap="square" rtlCol="0">
            <a:spAutoFit/>
          </a:bodyPr>
          <a:lstStyle/>
          <a:p>
            <a:r>
              <a:rPr lang="en-US" sz="3200" dirty="0">
                <a:latin typeface="Goudy Old Style" panose="02020502050305020303" pitchFamily="18" charset="77"/>
              </a:rPr>
              <a:t>Ready to eat</a:t>
            </a:r>
          </a:p>
        </p:txBody>
      </p:sp>
      <p:pic>
        <p:nvPicPr>
          <p:cNvPr id="5" name="Picture 4" descr="A picture containing food, indoor, oven, dish&#10;&#10;Description automatically generated">
            <a:extLst>
              <a:ext uri="{FF2B5EF4-FFF2-40B4-BE49-F238E27FC236}">
                <a16:creationId xmlns:a16="http://schemas.microsoft.com/office/drawing/2014/main" id="{4121A6FC-BCFF-004B-888D-E16C9AFA9A3A}"/>
              </a:ext>
            </a:extLst>
          </p:cNvPr>
          <p:cNvPicPr>
            <a:picLocks noChangeAspect="1"/>
          </p:cNvPicPr>
          <p:nvPr/>
        </p:nvPicPr>
        <p:blipFill>
          <a:blip r:embed="rId6"/>
          <a:stretch>
            <a:fillRect/>
          </a:stretch>
        </p:blipFill>
        <p:spPr>
          <a:xfrm>
            <a:off x="1407922" y="3416869"/>
            <a:ext cx="3721419" cy="2480947"/>
          </a:xfrm>
          <a:prstGeom prst="rect">
            <a:avLst/>
          </a:prstGeom>
        </p:spPr>
      </p:pic>
      <p:sp>
        <p:nvSpPr>
          <p:cNvPr id="12" name="TextBox 11">
            <a:extLst>
              <a:ext uri="{FF2B5EF4-FFF2-40B4-BE49-F238E27FC236}">
                <a16:creationId xmlns:a16="http://schemas.microsoft.com/office/drawing/2014/main" id="{8482FFF6-EA70-DB40-8844-9C4F27A93D12}"/>
              </a:ext>
            </a:extLst>
          </p:cNvPr>
          <p:cNvSpPr txBox="1"/>
          <p:nvPr/>
        </p:nvSpPr>
        <p:spPr>
          <a:xfrm>
            <a:off x="2276312" y="5844961"/>
            <a:ext cx="2030941" cy="584775"/>
          </a:xfrm>
          <a:prstGeom prst="rect">
            <a:avLst/>
          </a:prstGeom>
          <a:noFill/>
        </p:spPr>
        <p:txBody>
          <a:bodyPr wrap="none" rtlCol="0">
            <a:spAutoFit/>
          </a:bodyPr>
          <a:lstStyle/>
          <a:p>
            <a:r>
              <a:rPr lang="en-US" sz="3200" dirty="0">
                <a:latin typeface="Goudy Old Style" panose="02020502050305020303" pitchFamily="18" charset="77"/>
              </a:rPr>
              <a:t>In the oven</a:t>
            </a:r>
          </a:p>
        </p:txBody>
      </p:sp>
      <p:sp>
        <p:nvSpPr>
          <p:cNvPr id="15" name="TextBox 14">
            <a:extLst>
              <a:ext uri="{FF2B5EF4-FFF2-40B4-BE49-F238E27FC236}">
                <a16:creationId xmlns:a16="http://schemas.microsoft.com/office/drawing/2014/main" id="{6B048A0B-E6FA-3245-9B74-9608B6A95387}"/>
              </a:ext>
            </a:extLst>
          </p:cNvPr>
          <p:cNvSpPr txBox="1"/>
          <p:nvPr/>
        </p:nvSpPr>
        <p:spPr>
          <a:xfrm rot="16200000">
            <a:off x="-223066" y="4403626"/>
            <a:ext cx="2615645" cy="646331"/>
          </a:xfrm>
          <a:prstGeom prst="rect">
            <a:avLst/>
          </a:prstGeom>
          <a:noFill/>
        </p:spPr>
        <p:txBody>
          <a:bodyPr wrap="square" rtlCol="0">
            <a:spAutoFit/>
          </a:bodyPr>
          <a:lstStyle/>
          <a:p>
            <a:r>
              <a:rPr lang="en-US" sz="900" dirty="0">
                <a:solidFill>
                  <a:schemeClr val="accent6"/>
                </a:solidFill>
              </a:rPr>
              <a:t>https://</a:t>
            </a:r>
            <a:r>
              <a:rPr lang="en-US" sz="900" dirty="0" err="1">
                <a:solidFill>
                  <a:schemeClr val="accent6"/>
                </a:solidFill>
              </a:rPr>
              <a:t>www.food.com</a:t>
            </a:r>
            <a:r>
              <a:rPr lang="en-US" sz="900" dirty="0">
                <a:solidFill>
                  <a:schemeClr val="accent6"/>
                </a:solidFill>
              </a:rPr>
              <a:t>/recipe/metis-bannock-175091?epik=dj0yJnU9bzRONy1Gc2lCR0Z4VDU3dnRTbHNVUU8xMnl1clBvVzImcD0wJm49TndtTzhQR01VN1NKQnRiNlEtTGJ4QSZ0PUFBQUFBR0FRMkgw</a:t>
            </a:r>
          </a:p>
        </p:txBody>
      </p:sp>
      <p:sp>
        <p:nvSpPr>
          <p:cNvPr id="7" name="Slide Number Placeholder 6">
            <a:extLst>
              <a:ext uri="{FF2B5EF4-FFF2-40B4-BE49-F238E27FC236}">
                <a16:creationId xmlns:a16="http://schemas.microsoft.com/office/drawing/2014/main" id="{B2AD13E8-C1E2-D648-AFE0-D1E039264DD8}"/>
              </a:ext>
            </a:extLst>
          </p:cNvPr>
          <p:cNvSpPr>
            <a:spLocks noGrp="1"/>
          </p:cNvSpPr>
          <p:nvPr>
            <p:ph type="sldNum" sz="quarter" idx="12"/>
          </p:nvPr>
        </p:nvSpPr>
        <p:spPr/>
        <p:txBody>
          <a:bodyPr/>
          <a:lstStyle/>
          <a:p>
            <a:fld id="{A3F24D94-418A-494F-91DC-B1C2D2F6F76D}" type="slidenum">
              <a:rPr lang="en-US" smtClean="0"/>
              <a:t>9</a:t>
            </a:fld>
            <a:endParaRPr lang="en-US"/>
          </a:p>
        </p:txBody>
      </p:sp>
      <p:sp>
        <p:nvSpPr>
          <p:cNvPr id="16" name="Rectangle 15">
            <a:extLst>
              <a:ext uri="{FF2B5EF4-FFF2-40B4-BE49-F238E27FC236}">
                <a16:creationId xmlns:a16="http://schemas.microsoft.com/office/drawing/2014/main" id="{DAB64F89-B112-A345-94A5-1E16A34AB81D}"/>
              </a:ext>
            </a:extLst>
          </p:cNvPr>
          <p:cNvSpPr/>
          <p:nvPr/>
        </p:nvSpPr>
        <p:spPr>
          <a:xfrm>
            <a:off x="0" y="6458672"/>
            <a:ext cx="12192000" cy="39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0">
            <a:extLst>
              <a:ext uri="{FF2B5EF4-FFF2-40B4-BE49-F238E27FC236}">
                <a16:creationId xmlns:a16="http://schemas.microsoft.com/office/drawing/2014/main" id="{CEDF91BD-899D-994A-AFE5-A1535D7DFC5C}"/>
              </a:ext>
            </a:extLst>
          </p:cNvPr>
          <p:cNvSpPr txBox="1">
            <a:spLocks/>
          </p:cNvSpPr>
          <p:nvPr/>
        </p:nvSpPr>
        <p:spPr>
          <a:xfrm>
            <a:off x="9352346"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256518"/>
                </a:solidFill>
                <a:latin typeface="Perpetua Titling MT" panose="02020502060505020804" pitchFamily="18" charset="77"/>
              </a:rPr>
              <a:t>9</a:t>
            </a:r>
          </a:p>
        </p:txBody>
      </p:sp>
      <p:pic>
        <p:nvPicPr>
          <p:cNvPr id="18" name="Picture 17">
            <a:extLst>
              <a:ext uri="{FF2B5EF4-FFF2-40B4-BE49-F238E27FC236}">
                <a16:creationId xmlns:a16="http://schemas.microsoft.com/office/drawing/2014/main" id="{DB97728B-2132-A04A-9C51-DBADBECE7CA1}"/>
              </a:ext>
            </a:extLst>
          </p:cNvPr>
          <p:cNvPicPr/>
          <p:nvPr/>
        </p:nvPicPr>
        <p:blipFill>
          <a:blip r:embed="rId7" cstate="screen">
            <a:extLst>
              <a:ext uri="{28A0092B-C50C-407E-A947-70E740481C1C}">
                <a14:useLocalDpi xmlns:a14="http://schemas.microsoft.com/office/drawing/2010/main"/>
              </a:ext>
            </a:extLst>
          </a:blip>
          <a:stretch>
            <a:fillRect/>
          </a:stretch>
        </p:blipFill>
        <p:spPr>
          <a:xfrm>
            <a:off x="100141" y="6493397"/>
            <a:ext cx="2214796" cy="318306"/>
          </a:xfrm>
          <a:prstGeom prst="rect">
            <a:avLst/>
          </a:prstGeom>
        </p:spPr>
      </p:pic>
    </p:spTree>
    <p:extLst>
      <p:ext uri="{BB962C8B-B14F-4D97-AF65-F5344CB8AC3E}">
        <p14:creationId xmlns:p14="http://schemas.microsoft.com/office/powerpoint/2010/main" val="4222998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12059</TotalTime>
  <Words>1853</Words>
  <Application>Microsoft Macintosh PowerPoint</Application>
  <PresentationFormat>Widescreen</PresentationFormat>
  <Paragraphs>216</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Georgia</vt:lpstr>
      <vt:lpstr>Goudy Old Style</vt:lpstr>
      <vt:lpstr>Perpetua Titling MT</vt:lpstr>
      <vt:lpstr>Office Theme</vt:lpstr>
      <vt:lpstr>PowerPoint Presentation</vt:lpstr>
      <vt:lpstr>What is Bannock?</vt:lpstr>
      <vt:lpstr>introduction</vt:lpstr>
      <vt:lpstr>Bannock before European settlement</vt:lpstr>
      <vt:lpstr>Colonization in Canada</vt:lpstr>
      <vt:lpstr>COLONIZATION OF INDIGENOUS FOODWAYS</vt:lpstr>
      <vt:lpstr>Other Names for bannock</vt:lpstr>
      <vt:lpstr>How CAN WE make bannock?</vt:lpstr>
      <vt:lpstr>PowerPoint Presentation</vt:lpstr>
      <vt:lpstr>Additions and alternative ingredients</vt:lpstr>
      <vt:lpstr>Group (LARGE) Bannock recipe</vt:lpstr>
      <vt:lpstr>individual Bannock recipe</vt:lpstr>
      <vt:lpstr>What does bannock mean to YOU?</vt:lpstr>
      <vt:lpstr>Photo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Bannock</dc:title>
  <dc:subject/>
  <dc:creator>Chantal Perchotte</dc:creator>
  <cp:keywords/>
  <dc:description/>
  <cp:lastModifiedBy>Bhanu Pilli</cp:lastModifiedBy>
  <cp:revision>78</cp:revision>
  <dcterms:created xsi:type="dcterms:W3CDTF">2020-08-24T17:25:09Z</dcterms:created>
  <dcterms:modified xsi:type="dcterms:W3CDTF">2021-08-16T19:08:11Z</dcterms:modified>
  <cp:category/>
</cp:coreProperties>
</file>